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2" r:id="rId5"/>
    <p:sldMasterId id="2147483676" r:id="rId6"/>
    <p:sldMasterId id="2147483664" r:id="rId7"/>
  </p:sldMasterIdLst>
  <p:notesMasterIdLst>
    <p:notesMasterId r:id="rId20"/>
  </p:notesMasterIdLst>
  <p:sldIdLst>
    <p:sldId id="256" r:id="rId8"/>
    <p:sldId id="259" r:id="rId9"/>
    <p:sldId id="260" r:id="rId10"/>
    <p:sldId id="261" r:id="rId11"/>
    <p:sldId id="258" r:id="rId12"/>
    <p:sldId id="262" r:id="rId13"/>
    <p:sldId id="263" r:id="rId14"/>
    <p:sldId id="264" r:id="rId15"/>
    <p:sldId id="267" r:id="rId16"/>
    <p:sldId id="265" r:id="rId17"/>
    <p:sldId id="268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2534"/>
    <a:srgbClr val="14B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AF99E-31CD-46DB-BED5-F91992BEC25F}" v="6" dt="2019-06-12T15:21:02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1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F514D-A94B-E24D-9D4C-776F4E9DB6D5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31A1C-7419-0243-906D-BDC1F643D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0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7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4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5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8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99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31A1C-7419-0243-906D-BDC1F643DC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1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78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1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1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82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52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5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71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2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08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20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00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76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48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89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7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6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5057F-F58E-7844-8D4A-F8B1231BF12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89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02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59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0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0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2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5057F-F58E-7844-8D4A-F8B1231BF12B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202EB-5555-F54B-A7DA-CE5E75C2BAC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43" y="10"/>
            <a:ext cx="1218893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43" y="10"/>
            <a:ext cx="12188934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1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8FCC9-B934-0545-8268-2E492E45B4FE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97705-2B5A-3741-866A-F53BB6819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43" y="10"/>
            <a:ext cx="12188934" cy="6857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DACF86-4544-054D-8108-D2F0C18BFA6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34" y="11"/>
            <a:ext cx="12188932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4618" y="365125"/>
            <a:ext cx="75391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BDE4-D2C6-8B4C-A209-838828D7BE78}" type="datetimeFigureOut">
              <a:rPr lang="en-US" smtClean="0"/>
              <a:t>7/23/19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88972-D37A-EF42-B554-E7B4E3203E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8798" y="365125"/>
            <a:ext cx="3069978" cy="119881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943927" y="1457182"/>
            <a:ext cx="7409873" cy="9236"/>
          </a:xfrm>
          <a:prstGeom prst="line">
            <a:avLst/>
          </a:prstGeom>
          <a:ln w="38100">
            <a:solidFill>
              <a:srgbClr val="602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413" y="5906222"/>
            <a:ext cx="1589587" cy="54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66138" y="5309883"/>
            <a:ext cx="9144000" cy="625768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65</a:t>
            </a:r>
            <a:r>
              <a:rPr lang="en-US" sz="3200" i="1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th</a:t>
            </a:r>
            <a:r>
              <a:rPr lang="en-US" sz="32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Biennial Convention of the</a:t>
            </a:r>
          </a:p>
        </p:txBody>
      </p:sp>
    </p:spTree>
    <p:extLst>
      <p:ext uri="{BB962C8B-B14F-4D97-AF65-F5344CB8AC3E}">
        <p14:creationId xmlns:p14="http://schemas.microsoft.com/office/powerpoint/2010/main" val="414093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Joint Mission Council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C63766-B362-1B4D-ABB5-2B166E6F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282" y="1681163"/>
            <a:ext cx="5157787" cy="823912"/>
          </a:xfrm>
        </p:spPr>
        <p:txBody>
          <a:bodyPr/>
          <a:lstStyle/>
          <a:p>
            <a:r>
              <a:rPr lang="en-US" dirty="0"/>
              <a:t>Immigrant Groups Reaching Back to their Countries of Origin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C86598-807E-E649-B287-25944F2BF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17053" y="2901344"/>
            <a:ext cx="7321640" cy="3012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289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Ministerial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>
                <a:latin typeface="Arial" charset="0"/>
                <a:ea typeface="Arial" charset="0"/>
                <a:cs typeface="Arial" charset="0"/>
              </a:rPr>
              <a:t>“The harvest is plentiful, but the workers are few.”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109" y="6132946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wels.net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/2019synodconvention</a:t>
            </a:r>
          </a:p>
        </p:txBody>
      </p:sp>
    </p:spTree>
    <p:extLst>
      <p:ext uri="{BB962C8B-B14F-4D97-AF65-F5344CB8AC3E}">
        <p14:creationId xmlns:p14="http://schemas.microsoft.com/office/powerpoint/2010/main" val="1952745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Ministerial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>
                <a:latin typeface="Arial" charset="0"/>
                <a:ea typeface="Arial" charset="0"/>
                <a:cs typeface="Arial" charset="0"/>
              </a:rPr>
              <a:t>“Ask the Lord of the harvest to send out workers into his</a:t>
            </a:r>
          </a:p>
          <a:p>
            <a:pPr marL="0" indent="0">
              <a:buNone/>
            </a:pPr>
            <a:r>
              <a:rPr lang="en-US" sz="7200" dirty="0">
                <a:latin typeface="Arial" charset="0"/>
                <a:ea typeface="Arial" charset="0"/>
                <a:cs typeface="Arial" charset="0"/>
              </a:rPr>
              <a:t>harvest field.”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109" y="6132946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wels.net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/2019synodconvention</a:t>
            </a:r>
          </a:p>
        </p:txBody>
      </p:sp>
    </p:spTree>
    <p:extLst>
      <p:ext uri="{BB962C8B-B14F-4D97-AF65-F5344CB8AC3E}">
        <p14:creationId xmlns:p14="http://schemas.microsoft.com/office/powerpoint/2010/main" val="183437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Ministerial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>
                <a:latin typeface="Arial" charset="0"/>
                <a:ea typeface="Arial" charset="0"/>
                <a:cs typeface="Arial" charset="0"/>
              </a:rPr>
              <a:t>“The harvest is plentiful, but the workers are few.”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109" y="6132946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wels.net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/2019synodconvention</a:t>
            </a:r>
          </a:p>
        </p:txBody>
      </p:sp>
    </p:spTree>
    <p:extLst>
      <p:ext uri="{BB962C8B-B14F-4D97-AF65-F5344CB8AC3E}">
        <p14:creationId xmlns:p14="http://schemas.microsoft.com/office/powerpoint/2010/main" val="142039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Prep Schools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C63766-B362-1B4D-ABB5-2B166E6F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282" y="1681163"/>
            <a:ext cx="5157787" cy="823912"/>
          </a:xfrm>
        </p:spPr>
        <p:txBody>
          <a:bodyPr/>
          <a:lstStyle/>
          <a:p>
            <a:r>
              <a:rPr lang="en-US" dirty="0"/>
              <a:t>Michigan Lutheran Seminary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C86598-807E-E649-B287-25944F2BF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95282" y="2896514"/>
            <a:ext cx="5157787" cy="2901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93ED0-3EE6-0742-8B4D-111BD963A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3587" y="4867834"/>
            <a:ext cx="5183188" cy="440951"/>
          </a:xfrm>
        </p:spPr>
        <p:txBody>
          <a:bodyPr/>
          <a:lstStyle/>
          <a:p>
            <a:r>
              <a:rPr lang="en-US" dirty="0"/>
              <a:t>Luther Preparatory School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AF94407-3580-CC47-B38A-54CFC4E8C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90" y="1741863"/>
            <a:ext cx="4497364" cy="2998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39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Martin Luther College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C63766-B362-1B4D-ABB5-2B166E6F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282" y="1681163"/>
            <a:ext cx="5157787" cy="823912"/>
          </a:xfrm>
        </p:spPr>
        <p:txBody>
          <a:bodyPr/>
          <a:lstStyle/>
          <a:p>
            <a:r>
              <a:rPr lang="en-US" dirty="0" err="1"/>
              <a:t>Preseminary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C86598-807E-E649-B287-25944F2BF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00548" y="2896514"/>
            <a:ext cx="4347255" cy="2901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93ED0-3EE6-0742-8B4D-111BD963A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3587" y="4867834"/>
            <a:ext cx="5183188" cy="440951"/>
          </a:xfrm>
        </p:spPr>
        <p:txBody>
          <a:bodyPr/>
          <a:lstStyle/>
          <a:p>
            <a:r>
              <a:rPr lang="en-US" dirty="0"/>
              <a:t>Education and Staff Ministry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AF94407-3580-CC47-B38A-54CFC4E8C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97" y="1741863"/>
            <a:ext cx="4491549" cy="2998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6665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79272" y="365125"/>
            <a:ext cx="7474527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MLC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“Equipping Christian Witnesses”</a:t>
            </a:r>
          </a:p>
          <a:p>
            <a:r>
              <a:rPr lang="en-US" sz="5400" dirty="0">
                <a:latin typeface="Arial" charset="0"/>
                <a:ea typeface="Arial" charset="0"/>
                <a:cs typeface="Arial" charset="0"/>
              </a:rPr>
              <a:t> 1 – Student Recruitment</a:t>
            </a:r>
          </a:p>
          <a:p>
            <a:r>
              <a:rPr lang="en-US" sz="5400" dirty="0">
                <a:latin typeface="Arial" charset="0"/>
                <a:ea typeface="Arial" charset="0"/>
                <a:cs typeface="Arial" charset="0"/>
              </a:rPr>
              <a:t> 2 – Student Financial Aid</a:t>
            </a:r>
          </a:p>
          <a:p>
            <a:r>
              <a:rPr lang="en-US" sz="5400" dirty="0">
                <a:latin typeface="Arial" charset="0"/>
                <a:ea typeface="Arial" charset="0"/>
                <a:cs typeface="Arial" charset="0"/>
              </a:rPr>
              <a:t> 3 – Student Facilities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4109" y="6132946"/>
            <a:ext cx="446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wels.net</a:t>
            </a:r>
            <a:r>
              <a:rPr lang="en-US" i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/2019synodconvention</a:t>
            </a:r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Martin Luther College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C63766-B362-1B4D-ABB5-2B166E6F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282" y="1681163"/>
            <a:ext cx="5157787" cy="823912"/>
          </a:xfrm>
        </p:spPr>
        <p:txBody>
          <a:bodyPr/>
          <a:lstStyle/>
          <a:p>
            <a:r>
              <a:rPr lang="en-US" dirty="0"/>
              <a:t>Graduate Studies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C86598-807E-E649-B287-25944F2BF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00548" y="2897558"/>
            <a:ext cx="4347255" cy="2899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93ED0-3EE6-0742-8B4D-111BD963A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3587" y="4867834"/>
            <a:ext cx="5183188" cy="440951"/>
          </a:xfrm>
        </p:spPr>
        <p:txBody>
          <a:bodyPr/>
          <a:lstStyle/>
          <a:p>
            <a:r>
              <a:rPr lang="en-US" dirty="0"/>
              <a:t>Ministry Certification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AF94407-3580-CC47-B38A-54CFC4E8C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97" y="2260330"/>
            <a:ext cx="4491549" cy="1961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7474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Pastoral Studies Institute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C63766-B362-1B4D-ABB5-2B166E6F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282" y="1681163"/>
            <a:ext cx="5157787" cy="823912"/>
          </a:xfrm>
        </p:spPr>
        <p:txBody>
          <a:bodyPr/>
          <a:lstStyle/>
          <a:p>
            <a:r>
              <a:rPr lang="en-US" dirty="0"/>
              <a:t>Second Career Students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C86598-807E-E649-B287-25944F2BF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10396" y="3006726"/>
            <a:ext cx="4347255" cy="244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93ED0-3EE6-0742-8B4D-111BD963A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3587" y="4867834"/>
            <a:ext cx="5183188" cy="440951"/>
          </a:xfrm>
        </p:spPr>
        <p:txBody>
          <a:bodyPr/>
          <a:lstStyle/>
          <a:p>
            <a:r>
              <a:rPr lang="en-US" dirty="0"/>
              <a:t>Non-Traditional Students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AF94407-3580-CC47-B38A-54CFC4E8C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185" y="2260330"/>
            <a:ext cx="4167785" cy="215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410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Wisconsin Lutheran Seminary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C63766-B362-1B4D-ABB5-2B166E6F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282" y="1681163"/>
            <a:ext cx="5157787" cy="823912"/>
          </a:xfrm>
        </p:spPr>
        <p:txBody>
          <a:bodyPr/>
          <a:lstStyle/>
          <a:p>
            <a:r>
              <a:rPr lang="en-US" dirty="0"/>
              <a:t>Domestic Students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C86598-807E-E649-B287-25944F2BF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78039" y="2897746"/>
            <a:ext cx="4471098" cy="298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93ED0-3EE6-0742-8B4D-111BD963A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3587" y="4867834"/>
            <a:ext cx="5183188" cy="440951"/>
          </a:xfrm>
        </p:spPr>
        <p:txBody>
          <a:bodyPr/>
          <a:lstStyle/>
          <a:p>
            <a:r>
              <a:rPr lang="en-US" dirty="0"/>
              <a:t>International Students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AF94407-3580-CC47-B38A-54CFC4E8C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635" y="1853846"/>
            <a:ext cx="2752737" cy="2752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2059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Grow in Grace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C63766-B362-1B4D-ABB5-2B166E6F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282" y="1681163"/>
            <a:ext cx="5157787" cy="823912"/>
          </a:xfrm>
        </p:spPr>
        <p:txBody>
          <a:bodyPr/>
          <a:lstStyle/>
          <a:p>
            <a:r>
              <a:rPr lang="en-US" dirty="0"/>
              <a:t>Continuing Education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C86598-807E-E649-B287-25944F2BF5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78584" y="2897746"/>
            <a:ext cx="4470007" cy="298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93ED0-3EE6-0742-8B4D-111BD963AE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3587" y="4867834"/>
            <a:ext cx="5183188" cy="440951"/>
          </a:xfrm>
        </p:spPr>
        <p:txBody>
          <a:bodyPr/>
          <a:lstStyle/>
          <a:p>
            <a:r>
              <a:rPr lang="en-US" dirty="0"/>
              <a:t>Mentoring and Retreats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AF94407-3580-CC47-B38A-54CFC4E8C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289" y="2197938"/>
            <a:ext cx="3123084" cy="2342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6606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58F0AE18A0254F85FE9AC53AB2BA3B" ma:contentTypeVersion="2" ma:contentTypeDescription="Create a new document." ma:contentTypeScope="" ma:versionID="e8658716043cac434ad77d8635062104">
  <xsd:schema xmlns:xsd="http://www.w3.org/2001/XMLSchema" xmlns:xs="http://www.w3.org/2001/XMLSchema" xmlns:p="http://schemas.microsoft.com/office/2006/metadata/properties" xmlns:ns2="7c92d304-363a-4fd3-9476-c0df87b7f883" targetNamespace="http://schemas.microsoft.com/office/2006/metadata/properties" ma:root="true" ma:fieldsID="a77c9c5440dd845290c95911672bfac0" ns2:_="">
    <xsd:import namespace="7c92d304-363a-4fd3-9476-c0df87b7f8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2d304-363a-4fd3-9476-c0df87b7f8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540EFC-B4E9-4044-B0C1-BA133A6FE4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028A26-F0D4-43DD-A7EF-C415AEC777E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c92d304-363a-4fd3-9476-c0df87b7f88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96D45ED-5180-47AA-8631-9870BB789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92d304-363a-4fd3-9476-c0df87b7f8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158</Words>
  <Application>Microsoft Macintosh PowerPoint</Application>
  <PresentationFormat>Widescreen</PresentationFormat>
  <Paragraphs>44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Custom Design</vt:lpstr>
      <vt:lpstr>2_Custom Design</vt:lpstr>
      <vt:lpstr>1_Custom Design</vt:lpstr>
      <vt:lpstr>65th Biennial Convention of the</vt:lpstr>
      <vt:lpstr>Ministerial Education</vt:lpstr>
      <vt:lpstr>Prep Schools</vt:lpstr>
      <vt:lpstr>Martin Luther College</vt:lpstr>
      <vt:lpstr>MLC</vt:lpstr>
      <vt:lpstr>Martin Luther College</vt:lpstr>
      <vt:lpstr>Pastoral Studies Institute</vt:lpstr>
      <vt:lpstr>Wisconsin Lutheran Seminary</vt:lpstr>
      <vt:lpstr>Grow in Grace</vt:lpstr>
      <vt:lpstr>Joint Mission Council</vt:lpstr>
      <vt:lpstr>Ministerial Education</vt:lpstr>
      <vt:lpstr>Ministerial Education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Briana Lambrecht</dc:creator>
  <cp:lastModifiedBy>Nicole Balza</cp:lastModifiedBy>
  <cp:revision>20</cp:revision>
  <dcterms:created xsi:type="dcterms:W3CDTF">2017-03-09T20:59:43Z</dcterms:created>
  <dcterms:modified xsi:type="dcterms:W3CDTF">2019-07-24T02:05:24Z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0x0101006258F0AE18A0254F85FE9AC53AB2BA3B</vt:lpwstr>
  </property>
</Properties>
</file>