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2"/>
  </p:notesMasterIdLst>
  <p:sldIdLst>
    <p:sldId id="323" r:id="rId6"/>
    <p:sldId id="364" r:id="rId7"/>
    <p:sldId id="263" r:id="rId8"/>
    <p:sldId id="357" r:id="rId9"/>
    <p:sldId id="372" r:id="rId10"/>
    <p:sldId id="289" r:id="rId11"/>
    <p:sldId id="373" r:id="rId12"/>
    <p:sldId id="309" r:id="rId13"/>
    <p:sldId id="310" r:id="rId14"/>
    <p:sldId id="348" r:id="rId15"/>
    <p:sldId id="374" r:id="rId16"/>
    <p:sldId id="283" r:id="rId17"/>
    <p:sldId id="368" r:id="rId18"/>
    <p:sldId id="328" r:id="rId19"/>
    <p:sldId id="354" r:id="rId20"/>
    <p:sldId id="362" r:id="rId21"/>
    <p:sldId id="366" r:id="rId22"/>
    <p:sldId id="351" r:id="rId23"/>
    <p:sldId id="356" r:id="rId24"/>
    <p:sldId id="295" r:id="rId25"/>
    <p:sldId id="315" r:id="rId26"/>
    <p:sldId id="343" r:id="rId27"/>
    <p:sldId id="286" r:id="rId28"/>
    <p:sldId id="298" r:id="rId29"/>
    <p:sldId id="352" r:id="rId30"/>
    <p:sldId id="361" r:id="rId31"/>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592" userDrawn="1">
          <p15:clr>
            <a:srgbClr val="A4A3A4"/>
          </p15:clr>
        </p15:guide>
        <p15:guide id="2" orient="horz" pos="2808" userDrawn="1">
          <p15:clr>
            <a:srgbClr val="A4A3A4"/>
          </p15:clr>
        </p15:guide>
        <p15:guide id="3" pos="292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2047D8-FB7F-3CF5-565C-1914418A5165}" name="Kurt Lueneburg" initials="KL" userId="S::Kurt.Lueneburg@wels.net::87948e5c-bd4f-4158-bdcf-8ecabe171bd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urt" initials="K" lastIdx="8" clrIdx="0"/>
  <p:cmAuthor id="2" name="Adam" initials="A" lastIdx="4" clrIdx="1"/>
  <p:cmAuthor id="3" name="Kurt Lueneburg" initials="KL" lastIdx="12" clrIdx="2">
    <p:extLst>
      <p:ext uri="{19B8F6BF-5375-455C-9EA6-DF929625EA0E}">
        <p15:presenceInfo xmlns:p15="http://schemas.microsoft.com/office/powerpoint/2012/main" userId="S-1-5-21-2106337540-871508649-1532313055-4027" providerId="AD"/>
      </p:ext>
    </p:extLst>
  </p:cmAuthor>
  <p:cmAuthor id="4" name="Adam Goede" initials="AG" lastIdx="9" clrIdx="3">
    <p:extLst>
      <p:ext uri="{19B8F6BF-5375-455C-9EA6-DF929625EA0E}">
        <p15:presenceInfo xmlns:p15="http://schemas.microsoft.com/office/powerpoint/2012/main" userId="S-1-5-21-2106337540-871508649-1532313055-2951" providerId="AD"/>
      </p:ext>
    </p:extLst>
  </p:cmAuthor>
  <p:cmAuthor id="5" name="Kurt Lueneburg" initials="KL [2]" lastIdx="16" clrIdx="4">
    <p:extLst>
      <p:ext uri="{19B8F6BF-5375-455C-9EA6-DF929625EA0E}">
        <p15:presenceInfo xmlns:p15="http://schemas.microsoft.com/office/powerpoint/2012/main" userId="S::Kurt.Lueneburg@wels.net::87948e5c-bd4f-4158-bdcf-8ecabe171bdb" providerId="AD"/>
      </p:ext>
    </p:extLst>
  </p:cmAuthor>
  <p:cmAuthor id="6" name="Adam Goede" initials="AG [2]" lastIdx="3" clrIdx="5">
    <p:extLst>
      <p:ext uri="{19B8F6BF-5375-455C-9EA6-DF929625EA0E}">
        <p15:presenceInfo xmlns:p15="http://schemas.microsoft.com/office/powerpoint/2012/main" userId="S::adam.goede@wels.net::1adf03b5-6465-4170-a090-1a3f40b919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33"/>
    <a:srgbClr val="15284B"/>
    <a:srgbClr val="323E1A"/>
    <a:srgbClr val="FF9900"/>
    <a:srgbClr val="006666"/>
    <a:srgbClr val="CC6600"/>
    <a:srgbClr val="990033"/>
    <a:srgbClr val="669900"/>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AC7E4D-FE83-41F6-874E-3CD54EF76279}" v="1" dt="2025-01-07T16:01:31.664"/>
    <p1510:client id="{1CB74E91-43BB-D9D7-6999-5226332B73D0}" v="2" dt="2025-01-07T13:49:41.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7" autoAdjust="0"/>
    <p:restoredTop sz="77466" autoAdjust="0"/>
  </p:normalViewPr>
  <p:slideViewPr>
    <p:cSldViewPr snapToGrid="0">
      <p:cViewPr varScale="1">
        <p:scale>
          <a:sx n="109" d="100"/>
          <a:sy n="109" d="100"/>
        </p:scale>
        <p:origin x="1062" y="96"/>
      </p:cViewPr>
      <p:guideLst>
        <p:guide orient="horz" pos="2592"/>
        <p:guide orient="horz" pos="2808"/>
        <p:guide pos="292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8/10/relationships/authors" Target="authors.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44E1D672-5796-49BE-A3B0-A4359C62DBBE}" type="datetimeFigureOut">
              <a:rPr lang="en-US" altLang="en-US"/>
              <a:pPr>
                <a:defRPr/>
              </a:pPr>
              <a:t>1/7/2025</a:t>
            </a:fld>
            <a:endParaRPr lang="en-US" alt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4124B32E-F4B8-4265-ABDA-FA2023B0C5D3}" type="slidenum">
              <a:rPr lang="en-US" altLang="en-US"/>
              <a:pPr>
                <a:defRPr/>
              </a:pPr>
              <a:t>‹#›</a:t>
            </a:fld>
            <a:endParaRPr lang="en-US" altLang="en-US" dirty="0"/>
          </a:p>
        </p:txBody>
      </p:sp>
    </p:spTree>
    <p:extLst>
      <p:ext uri="{BB962C8B-B14F-4D97-AF65-F5344CB8AC3E}">
        <p14:creationId xmlns:p14="http://schemas.microsoft.com/office/powerpoint/2010/main" val="12347098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Someone</a:t>
            </a:r>
            <a:r>
              <a:rPr lang="en-US" altLang="en-US" baseline="0" dirty="0">
                <a:ea typeface="ＭＳ Ｐゴシック" panose="020B0600070205080204" pitchFamily="34" charset="-128"/>
              </a:rPr>
              <a:t> at your church may present this PowerPoint using these slides and notes (it’s also helpful to have the full annual report for reference—go to wels.net/annualreport). If you prefer, you can invite one of your congregation’s WELS Christian giving counselors to give the presentation. Find your local Christian giving counselors at wels.net/givingcounselors or call WELS Ministry of Christian Giving at 414-256-3209 / 800-827-5482.</a:t>
            </a:r>
          </a:p>
          <a:p>
            <a:endParaRPr lang="en-US" altLang="en-US" baseline="0" dirty="0">
              <a:ea typeface="ＭＳ Ｐゴシック" panose="020B0600070205080204" pitchFamily="34" charset="-128"/>
            </a:endParaRPr>
          </a:p>
          <a:p>
            <a:pPr algn="l"/>
            <a:r>
              <a:rPr lang="en-US" altLang="en-US" sz="1200" baseline="0" dirty="0">
                <a:latin typeface="+mn-lt"/>
                <a:ea typeface="ＭＳ Ｐゴシック" panose="020B0600070205080204" pitchFamily="34" charset="-128"/>
              </a:rPr>
              <a:t>Pictured: </a:t>
            </a:r>
            <a:r>
              <a:rPr lang="en-US" sz="1800" b="0" i="0" u="none" strike="noStrike" baseline="0" dirty="0">
                <a:solidFill>
                  <a:srgbClr val="00245E"/>
                </a:solidFill>
                <a:latin typeface="FrutigerLTStd-LightCn" panose="020B0406020204020204" pitchFamily="34" charset="0"/>
              </a:rPr>
              <a:t>The children’s choir of the National Conference on Worship, Music, and the Arts, which was held </a:t>
            </a:r>
            <a:r>
              <a:rPr lang="en-US" sz="1800" b="0" i="0" u="none" strike="noStrike" baseline="0" dirty="0">
                <a:solidFill>
                  <a:srgbClr val="FFFFFF"/>
                </a:solidFill>
                <a:latin typeface="FrutigerLTStd-Cn" panose="020B0606020204020204" pitchFamily="34" charset="0"/>
              </a:rPr>
              <a:t>July 31–Aug. 2, 2024, in Kenosha, Wis.</a:t>
            </a:r>
            <a:endParaRPr lang="en-US" sz="1200" b="0" i="0" u="none" strike="noStrike" kern="1200" baseline="0" dirty="0">
              <a:solidFill>
                <a:schemeClr val="tx1"/>
              </a:solidFill>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4124B32E-F4B8-4265-ABDA-FA2023B0C5D3}" type="slidenum">
              <a:rPr lang="en-US" altLang="en-US" smtClean="0"/>
              <a:pPr>
                <a:defRPr/>
              </a:pPr>
              <a:t>1</a:t>
            </a:fld>
            <a:endParaRPr lang="en-US" altLang="en-US" dirty="0"/>
          </a:p>
        </p:txBody>
      </p:sp>
    </p:spTree>
    <p:extLst>
      <p:ext uri="{BB962C8B-B14F-4D97-AF65-F5344CB8AC3E}">
        <p14:creationId xmlns:p14="http://schemas.microsoft.com/office/powerpoint/2010/main" val="1603923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gn="l"/>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10</a:t>
            </a:fld>
            <a:endParaRPr lang="en-US" altLang="en-US" dirty="0"/>
          </a:p>
        </p:txBody>
      </p:sp>
    </p:spTree>
    <p:extLst>
      <p:ext uri="{BB962C8B-B14F-4D97-AF65-F5344CB8AC3E}">
        <p14:creationId xmlns:p14="http://schemas.microsoft.com/office/powerpoint/2010/main" val="2169590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FEE3D-3AA6-36DF-4CDE-9C0B296495F2}"/>
            </a:ext>
          </a:extLst>
        </p:cNvPr>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2E48552-AB34-3029-9054-B0076A88578C}"/>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A19ED0BC-07E5-F964-441F-E39A9897A7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endParaRPr lang="en-US" altLang="en-US" dirty="0">
              <a:ea typeface="ＭＳ Ｐゴシック" panose="020B0600070205080204" pitchFamily="34" charset="-128"/>
            </a:endParaRPr>
          </a:p>
        </p:txBody>
      </p:sp>
      <p:sp>
        <p:nvSpPr>
          <p:cNvPr id="18436" name="Slide Number Placeholder 3">
            <a:extLst>
              <a:ext uri="{FF2B5EF4-FFF2-40B4-BE49-F238E27FC236}">
                <a16:creationId xmlns:a16="http://schemas.microsoft.com/office/drawing/2014/main" id="{F9394656-2D2A-C8AE-3F46-5B6A2C8C21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1021C79-8CE3-4535-8C9D-56D8FD7E8AF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64631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Cn" panose="020B0606020204020204" pitchFamily="34" charset="0"/>
              </a:rPr>
              <a:t>Ben Bitter, a 2024 Wisconsin Lutheran Seminary graduate, was installed as a home missionary at </a:t>
            </a:r>
            <a:r>
              <a:rPr lang="en-US" sz="1800" b="0" i="0" u="none" strike="noStrike" baseline="0" dirty="0">
                <a:solidFill>
                  <a:srgbClr val="FFFFFF"/>
                </a:solidFill>
                <a:latin typeface="FrutigerLTStd-BoldCn" panose="020B0706030504020204" pitchFamily="34" charset="0"/>
              </a:rPr>
              <a:t>Peace, Trinity, Fla.</a:t>
            </a:r>
            <a:r>
              <a:rPr lang="en-US" sz="1800" b="0" i="0" u="none" strike="noStrike" baseline="0" dirty="0">
                <a:solidFill>
                  <a:srgbClr val="FFFFFF"/>
                </a:solidFill>
                <a:latin typeface="FrutigerLTStd-Cn" panose="020B0606020204020204" pitchFamily="34" charset="0"/>
              </a:rPr>
              <a:t>, in July 2024.</a:t>
            </a:r>
            <a:endParaRPr lang="en-US" altLang="en-US" dirty="0">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118CC5-9108-47AF-BC5C-C5060CD679D4}" type="slidenum">
              <a:rPr lang="en-US" altLang="en-US" smtClean="0"/>
              <a:pPr>
                <a:spcBef>
                  <a:spcPct val="0"/>
                </a:spcBef>
              </a:pPr>
              <a:t>12</a:t>
            </a:fld>
            <a:endParaRPr lang="en-US" altLang="en-US" dirty="0"/>
          </a:p>
        </p:txBody>
      </p:sp>
    </p:spTree>
    <p:extLst>
      <p:ext uri="{BB962C8B-B14F-4D97-AF65-F5344CB8AC3E}">
        <p14:creationId xmlns:p14="http://schemas.microsoft.com/office/powerpoint/2010/main" val="3032901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000000"/>
                </a:solidFill>
                <a:latin typeface="FrutigerLTStd-Light" panose="020B0402020204020204" pitchFamily="34" charset="0"/>
              </a:rPr>
              <a:t>The campus ministry of </a:t>
            </a:r>
            <a:r>
              <a:rPr lang="en-US" sz="1800" b="0" i="0" u="none" strike="noStrike" baseline="0" dirty="0">
                <a:solidFill>
                  <a:srgbClr val="004D43"/>
                </a:solidFill>
                <a:latin typeface="FrutigerLTStd-Bold" panose="020B0703030504020204" pitchFamily="34" charset="0"/>
              </a:rPr>
              <a:t>St. Paul, Menomonie, Wis.</a:t>
            </a:r>
            <a:r>
              <a:rPr lang="en-US" sz="1800" b="0" i="0" u="none" strike="noStrike" baseline="0" dirty="0">
                <a:solidFill>
                  <a:srgbClr val="000000"/>
                </a:solidFill>
                <a:latin typeface="FrutigerLTStd-Light" panose="020B0402020204020204" pitchFamily="34" charset="0"/>
              </a:rPr>
              <a:t>, gathered in September right after students came back to school.</a:t>
            </a:r>
            <a:endParaRPr lang="en-US" altLang="en-US" dirty="0">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7118CC5-9108-47AF-BC5C-C5060CD679D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780302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altLang="en-US" sz="1200" dirty="0">
                <a:solidFill>
                  <a:srgbClr val="15284B"/>
                </a:solidFill>
                <a:ea typeface="ＭＳ Ｐゴシック" panose="020B0600070205080204" pitchFamily="34" charset="-128"/>
              </a:rPr>
              <a:t>Pictured: </a:t>
            </a:r>
            <a:r>
              <a:rPr lang="en-US" sz="1800" b="0" i="0" u="none" strike="noStrike" baseline="0" dirty="0">
                <a:solidFill>
                  <a:srgbClr val="FFFFFF"/>
                </a:solidFill>
                <a:latin typeface="FrutigerLTStd-Cn" panose="020B0606020204020204" pitchFamily="34" charset="0"/>
              </a:rPr>
              <a:t>The </a:t>
            </a:r>
            <a:r>
              <a:rPr lang="en-US" sz="1800" b="0" i="0" u="none" strike="noStrike" baseline="0" dirty="0">
                <a:solidFill>
                  <a:srgbClr val="FFFFFF"/>
                </a:solidFill>
                <a:latin typeface="FrutigerLTStd-BoldCn" panose="020B0706030504020204" pitchFamily="34" charset="0"/>
              </a:rPr>
              <a:t>WELS National Conference on Worship, Music, and the Arts</a:t>
            </a:r>
            <a:r>
              <a:rPr lang="en-US" sz="1800" b="1" i="0" u="none" strike="noStrike" baseline="0" dirty="0">
                <a:solidFill>
                  <a:srgbClr val="FFFFFF"/>
                </a:solidFill>
                <a:latin typeface="FrutigerLTStd-BoldCn" panose="020B0706030504020204" pitchFamily="34" charset="0"/>
              </a:rPr>
              <a:t> </a:t>
            </a:r>
            <a:r>
              <a:rPr lang="en-US" sz="1800" b="0" i="0" u="none" strike="noStrike" baseline="0" dirty="0">
                <a:solidFill>
                  <a:srgbClr val="FFFFFF"/>
                </a:solidFill>
                <a:latin typeface="FrutigerLTStd-Cn" panose="020B0606020204020204" pitchFamily="34" charset="0"/>
              </a:rPr>
              <a:t>was held July 31–Aug. 2, 2024, in Kenosha, Wis.</a:t>
            </a: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39CB9C-CCB9-4170-AB3B-BD0631F2E193}" type="slidenum">
              <a:rPr lang="en-US" altLang="en-US" smtClean="0"/>
              <a:pPr>
                <a:spcBef>
                  <a:spcPct val="0"/>
                </a:spcBef>
              </a:pPr>
              <a:t>14</a:t>
            </a:fld>
            <a:endParaRPr lang="en-US" altLang="en-US" dirty="0"/>
          </a:p>
        </p:txBody>
      </p:sp>
    </p:spTree>
    <p:extLst>
      <p:ext uri="{BB962C8B-B14F-4D97-AF65-F5344CB8AC3E}">
        <p14:creationId xmlns:p14="http://schemas.microsoft.com/office/powerpoint/2010/main" val="2348390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altLang="en-US" sz="1200" dirty="0">
                <a:solidFill>
                  <a:srgbClr val="15284B"/>
                </a:solidFill>
                <a:latin typeface="+mn-lt"/>
                <a:ea typeface="ＭＳ Ｐゴシック" panose="020B0600070205080204" pitchFamily="34" charset="-128"/>
              </a:rPr>
              <a:t>Pictured: </a:t>
            </a:r>
            <a:r>
              <a:rPr lang="en-US" sz="1800" b="0" i="0" u="none" strike="noStrike" baseline="0" dirty="0">
                <a:solidFill>
                  <a:srgbClr val="FFFFFF"/>
                </a:solidFill>
                <a:latin typeface="FrutigerLTStd-Light" panose="020B0402020204020204" pitchFamily="34" charset="0"/>
              </a:rPr>
              <a:t>Teens praising God together at the </a:t>
            </a:r>
            <a:r>
              <a:rPr lang="en-US" sz="1800" b="0" i="0" u="none" strike="noStrike" baseline="0" dirty="0">
                <a:solidFill>
                  <a:srgbClr val="FFFFFF"/>
                </a:solidFill>
                <a:latin typeface="FrutigerLTStd-BoldCn" panose="020B0706030504020204" pitchFamily="34" charset="0"/>
              </a:rPr>
              <a:t>WELS International Youth Rally</a:t>
            </a:r>
            <a:r>
              <a:rPr lang="en-US" sz="1800" b="0" i="0" u="none" strike="noStrike" baseline="0" dirty="0">
                <a:solidFill>
                  <a:srgbClr val="FFFFFF"/>
                </a:solidFill>
                <a:latin typeface="FrutigerLTStd-Light" panose="020B0402020204020204" pitchFamily="34" charset="0"/>
              </a:rPr>
              <a:t>.</a:t>
            </a:r>
            <a:endParaRPr lang="en-US" altLang="en-US" sz="1200" b="0" dirty="0">
              <a:solidFill>
                <a:srgbClr val="15284B"/>
              </a:solidFill>
              <a:latin typeface="+mn-lt"/>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91011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endParaRPr lang="en-US" altLang="en-US" sz="1200" dirty="0">
              <a:solidFill>
                <a:srgbClr val="15284B"/>
              </a:solidFill>
              <a:latin typeface="+mn-lt"/>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88480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altLang="en-US" sz="1200" dirty="0">
                <a:solidFill>
                  <a:srgbClr val="15284B"/>
                </a:solidFill>
                <a:ea typeface="ＭＳ Ｐゴシック" panose="020B0600070205080204" pitchFamily="34" charset="-128"/>
              </a:rPr>
              <a:t>Pictured: Since </a:t>
            </a:r>
            <a:r>
              <a:rPr lang="en-US" sz="1800" b="0" i="0" u="none" strike="noStrike" baseline="0" dirty="0">
                <a:solidFill>
                  <a:srgbClr val="000000"/>
                </a:solidFill>
                <a:latin typeface="FrutigerLTStd-Light" panose="020B0402020204020204" pitchFamily="34" charset="0"/>
              </a:rPr>
              <a:t>2023, members of </a:t>
            </a:r>
            <a:r>
              <a:rPr lang="en-US" sz="1800" b="0" i="0" u="none" strike="noStrike" baseline="0" dirty="0">
                <a:solidFill>
                  <a:srgbClr val="0067B2"/>
                </a:solidFill>
                <a:latin typeface="FrutigerLTStd-Bold" panose="020B0703030504020204" pitchFamily="34" charset="0"/>
              </a:rPr>
              <a:t>Peace, Loves Park, Ill., </a:t>
            </a:r>
            <a:r>
              <a:rPr lang="en-US" sz="1800" b="0" i="0" u="none" strike="noStrike" baseline="0" dirty="0">
                <a:solidFill>
                  <a:srgbClr val="000000"/>
                </a:solidFill>
                <a:latin typeface="FrutigerLTStd-Light" panose="020B0402020204020204" pitchFamily="34" charset="0"/>
              </a:rPr>
              <a:t>have been serving breakfast once a month at a community organization that helps people experiencing homelessness in nearby Rockford. For Christmas in 2024, the church handed out sweatshirts to those who received the breakfast.</a:t>
            </a: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39CB9C-CCB9-4170-AB3B-BD0631F2E193}" type="slidenum">
              <a:rPr lang="en-US" altLang="en-US" smtClean="0"/>
              <a:pPr>
                <a:spcBef>
                  <a:spcPct val="0"/>
                </a:spcBef>
              </a:pPr>
              <a:t>17</a:t>
            </a:fld>
            <a:endParaRPr lang="en-US" altLang="en-US" dirty="0"/>
          </a:p>
        </p:txBody>
      </p:sp>
    </p:spTree>
    <p:extLst>
      <p:ext uri="{BB962C8B-B14F-4D97-AF65-F5344CB8AC3E}">
        <p14:creationId xmlns:p14="http://schemas.microsoft.com/office/powerpoint/2010/main" val="4090305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r>
              <a:rPr lang="en-US" dirty="0">
                <a:ea typeface="+mn-ea"/>
                <a:cs typeface="+mn-cs"/>
              </a:rPr>
              <a:t>WELS Ministry of Christian Giving has 15 Christian giving counselors located across the 12 districts of WELS to provide free, confidential gift planning assistance to WELS members. Find your local giving counselor at wels.net/givingcounselors, by calling 800-827-5482, or by e-mailing mcg@wels.net.</a:t>
            </a:r>
          </a:p>
          <a:p>
            <a:pPr>
              <a:defRPr/>
            </a:pPr>
            <a:endParaRPr lang="en-US" dirty="0">
              <a:ea typeface="+mn-ea"/>
              <a:cs typeface="+mn-cs"/>
            </a:endParaRPr>
          </a:p>
          <a:p>
            <a:pPr algn="l"/>
            <a:r>
              <a:rPr lang="en-US" dirty="0">
                <a:ea typeface="+mn-ea"/>
                <a:cs typeface="+mn-cs"/>
              </a:rPr>
              <a:t>Pictured: </a:t>
            </a:r>
            <a:r>
              <a:rPr lang="en-US" sz="1800" b="0" i="0" u="none" strike="noStrike" baseline="0" dirty="0">
                <a:solidFill>
                  <a:srgbClr val="000000"/>
                </a:solidFill>
                <a:latin typeface="FrutigerLTStd-Light" panose="020B0402020204020204" pitchFamily="34" charset="0"/>
              </a:rPr>
              <a:t>A new book narrating the history of WELS, “</a:t>
            </a:r>
            <a:r>
              <a:rPr lang="en-US" sz="1800" b="0" i="0" u="none" strike="noStrike" baseline="0" dirty="0">
                <a:solidFill>
                  <a:srgbClr val="0067B2"/>
                </a:solidFill>
                <a:latin typeface="FrutigerLTStd-Bold" panose="020B0703030504020204" pitchFamily="34" charset="0"/>
              </a:rPr>
              <a:t>Christ Through Us: A Pictorial History of the Wisconsin Synod, 1850-2025</a:t>
            </a:r>
            <a:r>
              <a:rPr lang="en-US" sz="1800" b="0" i="0" u="none" strike="noStrike" baseline="0" dirty="0">
                <a:solidFill>
                  <a:srgbClr val="000000"/>
                </a:solidFill>
                <a:latin typeface="FrutigerLTStd-Light" panose="020B0402020204020204" pitchFamily="34" charset="0"/>
              </a:rPr>
              <a:t>,” is being released in summer 2025.</a:t>
            </a:r>
            <a:endParaRPr lang="en-US" dirty="0">
              <a:ea typeface="+mn-ea"/>
              <a:cs typeface="+mn-cs"/>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639CB9C-CCB9-4170-AB3B-BD0631F2E193}" type="slidenum">
              <a:rPr kumimoji="0" lang="en-US" altLang="en-US" sz="1200" b="0" i="0" u="none" strike="noStrike" kern="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18</a:t>
            </a:fld>
            <a:endParaRPr kumimoji="0" lang="en-US" altLang="en-US" sz="12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65474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Light" panose="020B0402020204020204" pitchFamily="34" charset="0"/>
              </a:rPr>
              <a:t>Synod endowments provide ongoing support for gospel work, like the Vietnamese ministry at </a:t>
            </a:r>
            <a:r>
              <a:rPr lang="en-US" sz="1800" b="0" i="0" u="none" strike="noStrike" baseline="0" dirty="0">
                <a:solidFill>
                  <a:srgbClr val="FFFFFF"/>
                </a:solidFill>
                <a:latin typeface="FrutigerLTStd-Bold" panose="020B0703030504020204" pitchFamily="34" charset="0"/>
              </a:rPr>
              <a:t>King of Kings, Garden Grove, Calif.</a:t>
            </a:r>
            <a:r>
              <a:rPr lang="en-US" sz="1800" b="0" i="0" u="none" strike="noStrike" baseline="0" dirty="0">
                <a:solidFill>
                  <a:srgbClr val="FFFFFF"/>
                </a:solidFill>
                <a:latin typeface="FrutigerLTStd-Light" panose="020B0402020204020204" pitchFamily="34" charset="0"/>
              </a:rPr>
              <a:t>, led by Missionary Trung Lê (left). This fledgling ministry is supported by the WELS Missions Endowment.</a:t>
            </a:r>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52C79D-BCB9-4695-B24C-F28B95A46E75}"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6852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ltLang="en-US" sz="1200" dirty="0">
                <a:latin typeface="+mn-lt"/>
                <a:ea typeface="ＭＳ Ｐゴシック" panose="020B0600070205080204" pitchFamily="34" charset="-128"/>
              </a:rPr>
              <a:t>Pictured: </a:t>
            </a:r>
            <a:r>
              <a:rPr lang="en-US" sz="1800" b="0" i="0" u="none" strike="noStrike" baseline="0" dirty="0">
                <a:solidFill>
                  <a:srgbClr val="00245E"/>
                </a:solidFill>
                <a:latin typeface="FrutigerLTStd-Light" panose="020B0402020204020204" pitchFamily="34" charset="0"/>
              </a:rPr>
              <a:t>In January 2024, WELS President Mark Schroeder traveled to Uganda to celebrate the declaration of fellowship between WELS and the Obadiah Lutheran Synod.</a:t>
            </a:r>
            <a:endParaRPr lang="en-US" sz="1200" b="0" i="0" u="none" strike="noStrike" baseline="0" dirty="0">
              <a:solidFill>
                <a:srgbClr val="00245E"/>
              </a:solidFill>
              <a:latin typeface="+mn-lt"/>
            </a:endParaRPr>
          </a:p>
        </p:txBody>
      </p:sp>
      <p:sp>
        <p:nvSpPr>
          <p:cNvPr id="4" name="Slide Number Placeholder 3"/>
          <p:cNvSpPr>
            <a:spLocks noGrp="1"/>
          </p:cNvSpPr>
          <p:nvPr>
            <p:ph type="sldNum" sz="quarter" idx="5"/>
          </p:nvPr>
        </p:nvSpPr>
        <p:spPr/>
        <p:txBody>
          <a:bodyPr/>
          <a:lstStyle/>
          <a:p>
            <a:pPr>
              <a:defRPr/>
            </a:pPr>
            <a:fld id="{4124B32E-F4B8-4265-ABDA-FA2023B0C5D3}" type="slidenum">
              <a:rPr lang="en-US" altLang="en-US" smtClean="0"/>
              <a:pPr>
                <a:defRPr/>
              </a:pPr>
              <a:t>2</a:t>
            </a:fld>
            <a:endParaRPr lang="en-US" altLang="en-US" dirty="0"/>
          </a:p>
        </p:txBody>
      </p:sp>
    </p:spTree>
    <p:extLst>
      <p:ext uri="{BB962C8B-B14F-4D97-AF65-F5344CB8AC3E}">
        <p14:creationId xmlns:p14="http://schemas.microsoft.com/office/powerpoint/2010/main" val="2851546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sz="1200" dirty="0">
                <a:latin typeface="+mn-lt"/>
                <a:ea typeface="ＭＳ Ｐゴシック" panose="020B0600070205080204" pitchFamily="34" charset="-128"/>
              </a:rPr>
              <a:t>Pictured: </a:t>
            </a:r>
            <a:r>
              <a:rPr lang="en-US" sz="1800" b="0" i="0" u="none" strike="noStrike" baseline="0" dirty="0">
                <a:solidFill>
                  <a:srgbClr val="FFFFFF"/>
                </a:solidFill>
                <a:latin typeface="FrutigerLTStd-Bold" panose="020B0703030504020204" pitchFamily="34" charset="0"/>
              </a:rPr>
              <a:t>Living Hope Chattanooga, Tenn., a WELS home mission, received support from WELS Church Extension Fund as it purchased and renovated its new church.</a:t>
            </a:r>
            <a:endParaRPr lang="en-US" altLang="en-US" sz="1200" b="0" dirty="0">
              <a:latin typeface="+mn-lt"/>
              <a:ea typeface="ＭＳ Ｐゴシック" panose="020B0600070205080204"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6DEF90E-28BB-4BFB-B1B3-8D86592D4B0A}" type="slidenum">
              <a:rPr lang="en-US" altLang="en-US" smtClean="0"/>
              <a:pPr>
                <a:spcBef>
                  <a:spcPct val="0"/>
                </a:spcBef>
              </a:pPr>
              <a:t>20</a:t>
            </a:fld>
            <a:endParaRPr lang="en-US" altLang="en-US" dirty="0"/>
          </a:p>
        </p:txBody>
      </p:sp>
    </p:spTree>
    <p:extLst>
      <p:ext uri="{BB962C8B-B14F-4D97-AF65-F5344CB8AC3E}">
        <p14:creationId xmlns:p14="http://schemas.microsoft.com/office/powerpoint/2010/main" val="10502309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952C79D-BCB9-4695-B24C-F28B95A46E75}" type="slidenum">
              <a:rPr lang="en-US" altLang="en-US" smtClean="0"/>
              <a:pPr>
                <a:spcBef>
                  <a:spcPct val="0"/>
                </a:spcBef>
              </a:pPr>
              <a:t>21</a:t>
            </a:fld>
            <a:endParaRPr lang="en-US" altLang="en-US" dirty="0"/>
          </a:p>
        </p:txBody>
      </p:sp>
    </p:spTree>
    <p:extLst>
      <p:ext uri="{BB962C8B-B14F-4D97-AF65-F5344CB8AC3E}">
        <p14:creationId xmlns:p14="http://schemas.microsoft.com/office/powerpoint/2010/main" val="3546176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endParaRPr lang="en-US" altLang="en-US" dirty="0">
              <a:ea typeface="ＭＳ Ｐゴシック" panose="020B0600070205080204"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DEF90E-28BB-4BFB-B1B3-8D86592D4B0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0258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88BCA09-65BA-47A5-9932-A5C6152E4714}" type="slidenum">
              <a:rPr lang="en-US" altLang="en-US" smtClean="0"/>
              <a:pPr>
                <a:spcBef>
                  <a:spcPct val="0"/>
                </a:spcBef>
              </a:pPr>
              <a:t>23</a:t>
            </a:fld>
            <a:endParaRPr lang="en-US" altLang="en-US" dirty="0"/>
          </a:p>
        </p:txBody>
      </p:sp>
    </p:spTree>
    <p:extLst>
      <p:ext uri="{BB962C8B-B14F-4D97-AF65-F5344CB8AC3E}">
        <p14:creationId xmlns:p14="http://schemas.microsoft.com/office/powerpoint/2010/main" val="5111307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24</a:t>
            </a:fld>
            <a:endParaRPr lang="en-US" altLang="en-US" dirty="0"/>
          </a:p>
        </p:txBody>
      </p:sp>
    </p:spTree>
    <p:extLst>
      <p:ext uri="{BB962C8B-B14F-4D97-AF65-F5344CB8AC3E}">
        <p14:creationId xmlns:p14="http://schemas.microsoft.com/office/powerpoint/2010/main" val="650178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25</a:t>
            </a:fld>
            <a:endParaRPr lang="en-US" altLang="en-US" dirty="0"/>
          </a:p>
        </p:txBody>
      </p:sp>
    </p:spTree>
    <p:extLst>
      <p:ext uri="{BB962C8B-B14F-4D97-AF65-F5344CB8AC3E}">
        <p14:creationId xmlns:p14="http://schemas.microsoft.com/office/powerpoint/2010/main" val="1805850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4124B32E-F4B8-4265-ABDA-FA2023B0C5D3}" type="slidenum">
              <a:rPr lang="en-US" altLang="en-US" smtClean="0"/>
              <a:pPr>
                <a:defRPr/>
              </a:pPr>
              <a:t>26</a:t>
            </a:fld>
            <a:endParaRPr lang="en-US" altLang="en-US" dirty="0"/>
          </a:p>
        </p:txBody>
      </p:sp>
    </p:spTree>
    <p:extLst>
      <p:ext uri="{BB962C8B-B14F-4D97-AF65-F5344CB8AC3E}">
        <p14:creationId xmlns:p14="http://schemas.microsoft.com/office/powerpoint/2010/main" val="3202421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42C02F-FE9A-4850-BAE3-2E47BA2BFF6B}" type="slidenum">
              <a:rPr lang="en-US" altLang="en-US" smtClean="0"/>
              <a:pPr>
                <a:spcBef>
                  <a:spcPct val="0"/>
                </a:spcBef>
              </a:pPr>
              <a:t>3</a:t>
            </a:fld>
            <a:endParaRPr lang="en-US" altLang="en-US" dirty="0"/>
          </a:p>
        </p:txBody>
      </p:sp>
    </p:spTree>
    <p:extLst>
      <p:ext uri="{BB962C8B-B14F-4D97-AF65-F5344CB8AC3E}">
        <p14:creationId xmlns:p14="http://schemas.microsoft.com/office/powerpoint/2010/main" val="310553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ＭＳ Ｐゴシック" charset="0"/>
                <a:cs typeface="ＭＳ Ｐゴシック" charset="0"/>
              </a:rPr>
              <a:t>Enrollment is as of 2024-2025 school year.</a:t>
            </a:r>
          </a:p>
          <a:p>
            <a:endParaRPr lang="en-US" sz="1200" b="0" i="0" u="none" strike="noStrike" kern="1200" baseline="0" dirty="0">
              <a:solidFill>
                <a:schemeClr val="tx1"/>
              </a:solidFill>
              <a:latin typeface="+mn-lt"/>
              <a:ea typeface="ＭＳ Ｐゴシック" charset="0"/>
              <a:cs typeface="ＭＳ Ｐゴシック" charset="0"/>
            </a:endParaRPr>
          </a:p>
          <a:p>
            <a:pPr algn="l"/>
            <a:r>
              <a:rPr lang="en-US" sz="1200" b="0" i="0" u="none" strike="noStrike" baseline="0" dirty="0">
                <a:solidFill>
                  <a:srgbClr val="000000"/>
                </a:solidFill>
                <a:latin typeface="+mn-lt"/>
              </a:rPr>
              <a:t>Pictured: </a:t>
            </a:r>
            <a:r>
              <a:rPr lang="en-US" sz="1800" b="0" i="0" u="none" strike="noStrike" baseline="0" dirty="0">
                <a:solidFill>
                  <a:srgbClr val="FFFFFF"/>
                </a:solidFill>
                <a:latin typeface="FrutigerLTStd-Light" panose="020B0402020204020204" pitchFamily="34" charset="0"/>
              </a:rPr>
              <a:t>One hundred seventy-five students graduated from MLC in May 2024.</a:t>
            </a:r>
            <a:endParaRPr lang="en-US" sz="1200" b="0" i="0" u="none" strike="noStrike" baseline="0" dirty="0">
              <a:solidFill>
                <a:srgbClr val="000000"/>
              </a:solidFill>
              <a:latin typeface="+mn-lt"/>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477EB14-2D44-4645-9E41-5B1859EAD2D1}" type="slidenum">
              <a:rPr lang="en-US" altLang="en-US" smtClean="0"/>
              <a:pPr>
                <a:spcBef>
                  <a:spcPct val="0"/>
                </a:spcBef>
              </a:pPr>
              <a:t>4</a:t>
            </a:fld>
            <a:endParaRPr lang="en-US" altLang="en-US" dirty="0"/>
          </a:p>
        </p:txBody>
      </p:sp>
    </p:spTree>
    <p:extLst>
      <p:ext uri="{BB962C8B-B14F-4D97-AF65-F5344CB8AC3E}">
        <p14:creationId xmlns:p14="http://schemas.microsoft.com/office/powerpoint/2010/main" val="866759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4F4EA-921F-6FAE-473E-F2AC285E6A0B}"/>
            </a:ext>
          </a:extLst>
        </p:cNvPr>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1CCFBD7C-931B-2A8F-F742-1BBA6613323C}"/>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65ED665F-639A-D011-B0C1-0E78F02069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charset="0"/>
                <a:cs typeface="ＭＳ Ｐゴシック" charset="0"/>
              </a:rPr>
              <a:t>Twenty-seven men graduated from the seminary in 2024.</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charset="0"/>
                <a:cs typeface="ＭＳ Ｐゴシック" charset="0"/>
              </a:rPr>
              <a:t>Enrollment as of 2024-2025 school year: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ＭＳ Ｐゴシック" charset="0"/>
                <a:cs typeface="ＭＳ Ｐゴシック" charset="0"/>
              </a:rPr>
              <a:t>49 first-year students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ＭＳ Ｐゴシック" charset="0"/>
                <a:cs typeface="ＭＳ Ｐゴシック" charset="0"/>
              </a:rPr>
              <a:t>39 </a:t>
            </a:r>
            <a:r>
              <a:rPr lang="en-US" sz="1200" b="0" i="0" u="none" strike="noStrike" kern="1200" baseline="0" dirty="0" err="1">
                <a:solidFill>
                  <a:schemeClr val="tx1"/>
                </a:solidFill>
                <a:latin typeface="+mn-lt"/>
                <a:ea typeface="ＭＳ Ｐゴシック" charset="0"/>
                <a:cs typeface="ＭＳ Ｐゴシック" charset="0"/>
              </a:rPr>
              <a:t>middlers</a:t>
            </a:r>
            <a:endParaRPr lang="en-US" sz="1200" b="0" i="0" u="none" strike="noStrike" kern="1200" baseline="0" dirty="0">
              <a:solidFill>
                <a:schemeClr val="tx1"/>
              </a:solidFill>
              <a:latin typeface="+mn-lt"/>
              <a:ea typeface="ＭＳ Ｐゴシック" charset="0"/>
              <a:cs typeface="ＭＳ Ｐゴシック"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ＭＳ Ｐゴシック" charset="0"/>
                <a:cs typeface="ＭＳ Ｐゴシック" charset="0"/>
              </a:rPr>
              <a:t>40 vicars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ＭＳ Ｐゴシック" charset="0"/>
                <a:cs typeface="ＭＳ Ｐゴシック" charset="0"/>
              </a:rPr>
              <a:t>26 seniors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a:p>
            <a:pPr algn="l"/>
            <a:r>
              <a:rPr lang="en-US" sz="1200" b="0" i="0" u="none" strike="noStrike" kern="1200" baseline="0" dirty="0">
                <a:solidFill>
                  <a:schemeClr val="tx1"/>
                </a:solidFill>
                <a:latin typeface="+mn-lt"/>
                <a:ea typeface="ＭＳ Ｐゴシック" charset="0"/>
                <a:cs typeface="ＭＳ Ｐゴシック" charset="0"/>
              </a:rPr>
              <a:t>Pictured: </a:t>
            </a:r>
            <a:r>
              <a:rPr lang="en-US" sz="1800" b="0" i="0" u="none" strike="noStrike" baseline="0" dirty="0">
                <a:solidFill>
                  <a:srgbClr val="B25C12"/>
                </a:solidFill>
                <a:latin typeface="FrutigerLTStd-Bold" panose="020B0703030504020204" pitchFamily="34" charset="0"/>
              </a:rPr>
              <a:t>Micah Otto, who graduated this year, </a:t>
            </a:r>
            <a:r>
              <a:rPr lang="en-US" sz="1800" b="0" i="0" u="none" strike="noStrike" baseline="0" dirty="0">
                <a:solidFill>
                  <a:srgbClr val="000000"/>
                </a:solidFill>
                <a:latin typeface="FrutigerLTStd-Light" panose="020B0402020204020204" pitchFamily="34" charset="0"/>
              </a:rPr>
              <a:t>presented his senior thesis on “The Garden Temple: Analyzation and Implications of the Relationship between Eden and the Tabernacle/Temple.”</a:t>
            </a:r>
            <a:endParaRPr lang="en-US" sz="1200" b="0" i="0" u="none" strike="noStrike" kern="1200" baseline="0" dirty="0">
              <a:solidFill>
                <a:schemeClr val="tx1"/>
              </a:solidFill>
              <a:latin typeface="+mn-lt"/>
              <a:ea typeface="ＭＳ Ｐゴシック" charset="0"/>
              <a:cs typeface="ＭＳ Ｐゴシック" charset="0"/>
            </a:endParaRPr>
          </a:p>
        </p:txBody>
      </p:sp>
      <p:sp>
        <p:nvSpPr>
          <p:cNvPr id="24580" name="Slide Number Placeholder 3">
            <a:extLst>
              <a:ext uri="{FF2B5EF4-FFF2-40B4-BE49-F238E27FC236}">
                <a16:creationId xmlns:a16="http://schemas.microsoft.com/office/drawing/2014/main" id="{99D0317A-AAAA-9255-0883-F67E4CE957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E42C02F-FE9A-4850-BAE3-2E47BA2BFF6B}"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315020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Enrollments as of the 2024-2025 school year.</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Pictured: Greta Boettcher of LPS participated in a Project Timothy mission trip by traveling to Hendersonville, N.C., to help Living Savior with its Bible sports camp.</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10650A8-188A-4309-A1D2-47D4B105D984}" type="slidenum">
              <a:rPr lang="en-US" altLang="en-US" smtClean="0"/>
              <a:pPr>
                <a:spcBef>
                  <a:spcPct val="0"/>
                </a:spcBef>
              </a:pPr>
              <a:t>6</a:t>
            </a:fld>
            <a:endParaRPr lang="en-US" altLang="en-US" dirty="0"/>
          </a:p>
        </p:txBody>
      </p:sp>
    </p:spTree>
    <p:extLst>
      <p:ext uri="{BB962C8B-B14F-4D97-AF65-F5344CB8AC3E}">
        <p14:creationId xmlns:p14="http://schemas.microsoft.com/office/powerpoint/2010/main" val="3789084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C659E-CCAA-B9B0-AD8A-B82AF7960B3C}"/>
            </a:ext>
          </a:extLst>
        </p:cNvPr>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3EE1457-B2FB-64F4-B9A5-FE0FE07816AA}"/>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0AD5C6CC-5CD4-A4FC-0922-11AC226BCA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A similar percentage of Michigan Lutheran Seminary graduates go on to study at Martin Luther College.</a:t>
            </a:r>
          </a:p>
        </p:txBody>
      </p:sp>
      <p:sp>
        <p:nvSpPr>
          <p:cNvPr id="32772" name="Slide Number Placeholder 3">
            <a:extLst>
              <a:ext uri="{FF2B5EF4-FFF2-40B4-BE49-F238E27FC236}">
                <a16:creationId xmlns:a16="http://schemas.microsoft.com/office/drawing/2014/main" id="{F9BEED04-0877-6DF0-506E-9F860FF956C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10650A8-188A-4309-A1D2-47D4B105D98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522457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a:t>
            </a:r>
            <a:r>
              <a:rPr lang="en-US" sz="1800" b="0" i="0" u="none" strike="noStrike" baseline="0" dirty="0">
                <a:solidFill>
                  <a:srgbClr val="FFFFFF"/>
                </a:solidFill>
                <a:latin typeface="FrutigerLTStd-Light" panose="020B0402020204020204" pitchFamily="34" charset="0"/>
              </a:rPr>
              <a:t>In fall 2024 </a:t>
            </a:r>
            <a:r>
              <a:rPr lang="en-US" sz="1800" b="0" i="0" u="none" strike="noStrike" baseline="0" dirty="0">
                <a:solidFill>
                  <a:srgbClr val="FFFFFF"/>
                </a:solidFill>
                <a:latin typeface="FrutigerLTStd-Bold" panose="020B0703030504020204" pitchFamily="34" charset="0"/>
              </a:rPr>
              <a:t>Nathan Wagenknecht</a:t>
            </a:r>
            <a:r>
              <a:rPr lang="en-US" sz="1800" b="1" i="0" u="none" strike="noStrike" baseline="0" dirty="0">
                <a:solidFill>
                  <a:srgbClr val="FFFFFF"/>
                </a:solidFill>
                <a:latin typeface="FrutigerLTStd-Bold" panose="020B0703030504020204" pitchFamily="34" charset="0"/>
              </a:rPr>
              <a:t> </a:t>
            </a:r>
            <a:r>
              <a:rPr lang="en-US" sz="1800" b="0" i="0" u="none" strike="noStrike" baseline="0" dirty="0">
                <a:solidFill>
                  <a:srgbClr val="FFFFFF"/>
                </a:solidFill>
                <a:latin typeface="FrutigerLTStd-Light" panose="020B0402020204020204" pitchFamily="34" charset="0"/>
              </a:rPr>
              <a:t>(second row, middle, in black) was installed and began to coordinate outreach to the Native American tribes in the Four Corners area of Arizona, New Mexico, Utah, and Colorado. Missionary Wagenknecht is being tasked with developing a new model for Native American outreach, working closely with native Apache members who want to reach out to friends and family members from other tribes with the pure gospel message.</a:t>
            </a:r>
            <a:endParaRPr lang="en-US" altLang="en-US" dirty="0">
              <a:ea typeface="ＭＳ Ｐゴシック" panose="020B0600070205080204" pitchFamily="34" charset="-128"/>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1021C79-8CE3-4535-8C9D-56D8FD7E8AFA}" type="slidenum">
              <a:rPr lang="en-US" altLang="en-US" smtClean="0"/>
              <a:pPr>
                <a:spcBef>
                  <a:spcPct val="0"/>
                </a:spcBef>
              </a:pPr>
              <a:t>8</a:t>
            </a:fld>
            <a:endParaRPr lang="en-US" altLang="en-US" dirty="0"/>
          </a:p>
        </p:txBody>
      </p:sp>
    </p:spTree>
    <p:extLst>
      <p:ext uri="{BB962C8B-B14F-4D97-AF65-F5344CB8AC3E}">
        <p14:creationId xmlns:p14="http://schemas.microsoft.com/office/powerpoint/2010/main" val="4088875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9</a:t>
            </a:fld>
            <a:endParaRPr lang="en-US" altLang="en-US" dirty="0"/>
          </a:p>
        </p:txBody>
      </p:sp>
    </p:spTree>
    <p:extLst>
      <p:ext uri="{BB962C8B-B14F-4D97-AF65-F5344CB8AC3E}">
        <p14:creationId xmlns:p14="http://schemas.microsoft.com/office/powerpoint/2010/main" val="3532984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defRPr>
                <a:latin typeface="Calibri" pitchFamily="34" charset="0"/>
                <a:cs typeface="Arial" pitchFamily="34" charset="0"/>
              </a:defRPr>
            </a:lvl1p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latin typeface="Calibri"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34B8FA0-6C83-4030-8E43-2D98693148DA}" type="datetimeFigureOut">
              <a:rPr lang="en-US" altLang="en-US"/>
              <a:pPr>
                <a:defRPr/>
              </a:pPr>
              <a:t>1/7/2025</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8C960E1-2D24-4E6C-8C04-FE8612B60288}" type="slidenum">
              <a:rPr lang="en-US" altLang="en-US"/>
              <a:pPr>
                <a:defRPr/>
              </a:pPr>
              <a:t>‹#›</a:t>
            </a:fld>
            <a:endParaRPr lang="en-US" altLang="en-US" dirty="0"/>
          </a:p>
        </p:txBody>
      </p:sp>
    </p:spTree>
    <p:extLst>
      <p:ext uri="{BB962C8B-B14F-4D97-AF65-F5344CB8AC3E}">
        <p14:creationId xmlns:p14="http://schemas.microsoft.com/office/powerpoint/2010/main" val="359580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3AD1287-E5F7-4BE3-8E6C-E0C6E5333956}" type="datetimeFigureOut">
              <a:rPr lang="en-US" altLang="en-US"/>
              <a:pPr>
                <a:defRPr/>
              </a:pPr>
              <a:t>1/7/2025</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5B173E5-4C9A-40F7-8DCD-E4E82E312A84}" type="slidenum">
              <a:rPr lang="en-US" altLang="en-US"/>
              <a:pPr>
                <a:defRPr/>
              </a:pPr>
              <a:t>‹#›</a:t>
            </a:fld>
            <a:endParaRPr lang="en-US" altLang="en-US" dirty="0"/>
          </a:p>
        </p:txBody>
      </p:sp>
    </p:spTree>
    <p:extLst>
      <p:ext uri="{BB962C8B-B14F-4D97-AF65-F5344CB8AC3E}">
        <p14:creationId xmlns:p14="http://schemas.microsoft.com/office/powerpoint/2010/main" val="2972260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584CF7F-8C0E-4291-B89A-5387F8B737A3}" type="datetimeFigureOut">
              <a:rPr lang="en-US" altLang="en-US"/>
              <a:pPr>
                <a:defRPr/>
              </a:pPr>
              <a:t>1/7/2025</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C395940-76F8-4B9B-81D0-77E62A42B9F2}" type="slidenum">
              <a:rPr lang="en-US" altLang="en-US"/>
              <a:pPr>
                <a:defRPr/>
              </a:pPr>
              <a:t>‹#›</a:t>
            </a:fld>
            <a:endParaRPr lang="en-US" altLang="en-US" dirty="0"/>
          </a:p>
        </p:txBody>
      </p:sp>
    </p:spTree>
    <p:extLst>
      <p:ext uri="{BB962C8B-B14F-4D97-AF65-F5344CB8AC3E}">
        <p14:creationId xmlns:p14="http://schemas.microsoft.com/office/powerpoint/2010/main" val="2986378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42900"/>
            <a:ext cx="8229600" cy="857250"/>
          </a:xfrm>
        </p:spPr>
        <p:txBody>
          <a:bodyPr/>
          <a:lstStyle/>
          <a:p>
            <a:r>
              <a:rPr lang="en-US"/>
              <a:t>Click to edit Master title style</a:t>
            </a:r>
          </a:p>
        </p:txBody>
      </p:sp>
      <p:sp>
        <p:nvSpPr>
          <p:cNvPr id="3" name="Content Placeholder 2"/>
          <p:cNvSpPr>
            <a:spLocks noGrp="1"/>
          </p:cNvSpPr>
          <p:nvPr>
            <p:ph idx="1"/>
          </p:nvPr>
        </p:nvSpPr>
        <p:spPr>
          <a:xfrm>
            <a:off x="457200" y="1371601"/>
            <a:ext cx="8229600" cy="3223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B3406CA-D70F-4D18-A45E-050FEDB2347B}" type="datetimeFigureOut">
              <a:rPr lang="en-US" altLang="en-US"/>
              <a:pPr>
                <a:defRPr/>
              </a:pPr>
              <a:t>1/7/2025</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66F5F13-4E7E-455B-8BD5-C96A3366DB87}" type="slidenum">
              <a:rPr lang="en-US" altLang="en-US"/>
              <a:pPr>
                <a:defRPr/>
              </a:pPr>
              <a:t>‹#›</a:t>
            </a:fld>
            <a:endParaRPr lang="en-US" altLang="en-US" dirty="0"/>
          </a:p>
        </p:txBody>
      </p:sp>
    </p:spTree>
    <p:extLst>
      <p:ext uri="{BB962C8B-B14F-4D97-AF65-F5344CB8AC3E}">
        <p14:creationId xmlns:p14="http://schemas.microsoft.com/office/powerpoint/2010/main" val="157128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0C43FF-E4A5-465C-A306-3320E951E0AF}" type="datetimeFigureOut">
              <a:rPr lang="en-US" altLang="en-US"/>
              <a:pPr>
                <a:defRPr/>
              </a:pPr>
              <a:t>1/7/2025</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625CB76-0A34-4585-AC95-40F99714A81A}" type="slidenum">
              <a:rPr lang="en-US" altLang="en-US"/>
              <a:pPr>
                <a:defRPr/>
              </a:pPr>
              <a:t>‹#›</a:t>
            </a:fld>
            <a:endParaRPr lang="en-US" altLang="en-US" dirty="0"/>
          </a:p>
        </p:txBody>
      </p:sp>
    </p:spTree>
    <p:extLst>
      <p:ext uri="{BB962C8B-B14F-4D97-AF65-F5344CB8AC3E}">
        <p14:creationId xmlns:p14="http://schemas.microsoft.com/office/powerpoint/2010/main" val="3913328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3077A6B-A588-4668-BED4-89F5EACE280E}" type="datetimeFigureOut">
              <a:rPr lang="en-US" altLang="en-US"/>
              <a:pPr>
                <a:defRPr/>
              </a:pPr>
              <a:t>1/7/2025</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488E726-77E6-4A85-BD90-FF5B43E8E083}" type="slidenum">
              <a:rPr lang="en-US" altLang="en-US"/>
              <a:pPr>
                <a:defRPr/>
              </a:pPr>
              <a:t>‹#›</a:t>
            </a:fld>
            <a:endParaRPr lang="en-US" altLang="en-US" dirty="0"/>
          </a:p>
        </p:txBody>
      </p:sp>
    </p:spTree>
    <p:extLst>
      <p:ext uri="{BB962C8B-B14F-4D97-AF65-F5344CB8AC3E}">
        <p14:creationId xmlns:p14="http://schemas.microsoft.com/office/powerpoint/2010/main" val="1525648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E247F8E-F696-4548-B376-637D4151F3BF}" type="datetimeFigureOut">
              <a:rPr lang="en-US" altLang="en-US"/>
              <a:pPr>
                <a:defRPr/>
              </a:pPr>
              <a:t>1/7/2025</a:t>
            </a:fld>
            <a:endParaRPr lang="en-US" alt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4C31E68-195B-443C-AB9C-54BCDB493749}" type="slidenum">
              <a:rPr lang="en-US" altLang="en-US"/>
              <a:pPr>
                <a:defRPr/>
              </a:pPr>
              <a:t>‹#›</a:t>
            </a:fld>
            <a:endParaRPr lang="en-US" altLang="en-US" dirty="0"/>
          </a:p>
        </p:txBody>
      </p:sp>
    </p:spTree>
    <p:extLst>
      <p:ext uri="{BB962C8B-B14F-4D97-AF65-F5344CB8AC3E}">
        <p14:creationId xmlns:p14="http://schemas.microsoft.com/office/powerpoint/2010/main" val="1587385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FE6DCEC-CECE-4FD2-AC0B-382C89D4D66A}" type="datetimeFigureOut">
              <a:rPr lang="en-US" altLang="en-US"/>
              <a:pPr>
                <a:defRPr/>
              </a:pPr>
              <a:t>1/7/2025</a:t>
            </a:fld>
            <a:endParaRPr lang="en-US" alt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2C7FFD7-3F9E-4952-B3B7-2F28B04E3FD9}" type="slidenum">
              <a:rPr lang="en-US" altLang="en-US"/>
              <a:pPr>
                <a:defRPr/>
              </a:pPr>
              <a:t>‹#›</a:t>
            </a:fld>
            <a:endParaRPr lang="en-US" altLang="en-US" dirty="0"/>
          </a:p>
        </p:txBody>
      </p:sp>
    </p:spTree>
    <p:extLst>
      <p:ext uri="{BB962C8B-B14F-4D97-AF65-F5344CB8AC3E}">
        <p14:creationId xmlns:p14="http://schemas.microsoft.com/office/powerpoint/2010/main" val="329505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E770CC-07CE-4419-BF28-ECC97559F427}" type="datetimeFigureOut">
              <a:rPr lang="en-US" altLang="en-US"/>
              <a:pPr>
                <a:defRPr/>
              </a:pPr>
              <a:t>1/7/2025</a:t>
            </a:fld>
            <a:endParaRPr lang="en-US" alt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EA20ADC-AE52-494C-B138-F0EABD928261}" type="slidenum">
              <a:rPr lang="en-US" altLang="en-US"/>
              <a:pPr>
                <a:defRPr/>
              </a:pPr>
              <a:t>‹#›</a:t>
            </a:fld>
            <a:endParaRPr lang="en-US" altLang="en-US" dirty="0"/>
          </a:p>
        </p:txBody>
      </p:sp>
    </p:spTree>
    <p:extLst>
      <p:ext uri="{BB962C8B-B14F-4D97-AF65-F5344CB8AC3E}">
        <p14:creationId xmlns:p14="http://schemas.microsoft.com/office/powerpoint/2010/main" val="154322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77C83D-0BCC-4909-8BD9-CEBEED90DC59}" type="datetimeFigureOut">
              <a:rPr lang="en-US" altLang="en-US"/>
              <a:pPr>
                <a:defRPr/>
              </a:pPr>
              <a:t>1/7/2025</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16D291-134C-4B62-ACC3-39DCFD508765}" type="slidenum">
              <a:rPr lang="en-US" altLang="en-US"/>
              <a:pPr>
                <a:defRPr/>
              </a:pPr>
              <a:t>‹#›</a:t>
            </a:fld>
            <a:endParaRPr lang="en-US" altLang="en-US" dirty="0"/>
          </a:p>
        </p:txBody>
      </p:sp>
    </p:spTree>
    <p:extLst>
      <p:ext uri="{BB962C8B-B14F-4D97-AF65-F5344CB8AC3E}">
        <p14:creationId xmlns:p14="http://schemas.microsoft.com/office/powerpoint/2010/main" val="2673386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2A8E9CE-4583-4471-BC8F-A80ED9CEDD00}" type="datetimeFigureOut">
              <a:rPr lang="en-US" altLang="en-US"/>
              <a:pPr>
                <a:defRPr/>
              </a:pPr>
              <a:t>1/7/2025</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65B1F11-9120-4B48-BB03-5A26FAD05B6C}" type="slidenum">
              <a:rPr lang="en-US" altLang="en-US"/>
              <a:pPr>
                <a:defRPr/>
              </a:pPr>
              <a:t>‹#›</a:t>
            </a:fld>
            <a:endParaRPr lang="en-US" altLang="en-US" dirty="0"/>
          </a:p>
        </p:txBody>
      </p:sp>
    </p:spTree>
    <p:extLst>
      <p:ext uri="{BB962C8B-B14F-4D97-AF65-F5344CB8AC3E}">
        <p14:creationId xmlns:p14="http://schemas.microsoft.com/office/powerpoint/2010/main" val="203722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898989"/>
                </a:solidFill>
                <a:latin typeface="Calibri" charset="0"/>
                <a:ea typeface="ＭＳ Ｐゴシック" charset="-128"/>
              </a:defRPr>
            </a:lvl1pPr>
          </a:lstStyle>
          <a:p>
            <a:pPr>
              <a:defRPr/>
            </a:pPr>
            <a:fld id="{1AEABC30-CE0A-464F-92C0-3C8EA52DE5D2}" type="datetimeFigureOut">
              <a:rPr lang="en-US" altLang="en-US"/>
              <a:pPr>
                <a:defRPr/>
              </a:pPr>
              <a:t>1/7/2025</a:t>
            </a:fld>
            <a:endParaRPr lang="en-US" alt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cs typeface="+mn-cs"/>
              </a:defRPr>
            </a:lvl1pPr>
          </a:lstStyle>
          <a:p>
            <a:pPr>
              <a:defRPr/>
            </a:pPr>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charset="0"/>
                <a:ea typeface="ＭＳ Ｐゴシック" charset="-128"/>
              </a:defRPr>
            </a:lvl1pPr>
          </a:lstStyle>
          <a:p>
            <a:pPr>
              <a:defRPr/>
            </a:pPr>
            <a:fld id="{59A6F9CD-9607-4CB3-9BBD-E984E74A2C1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3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ＭＳ Ｐゴシック" charset="0"/>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ＭＳ Ｐゴシック" charset="0"/>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954ABF0-2FE6-45E6-A867-98E9D55AD1BE}"/>
              </a:ext>
            </a:extLst>
          </p:cNvPr>
          <p:cNvSpPr/>
          <p:nvPr/>
        </p:nvSpPr>
        <p:spPr>
          <a:xfrm>
            <a:off x="0" y="-3242"/>
            <a:ext cx="2495832"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8000"/>
              </a:highlight>
            </a:endParaRPr>
          </a:p>
        </p:txBody>
      </p:sp>
      <p:sp>
        <p:nvSpPr>
          <p:cNvPr id="5" name="Rectangle 4">
            <a:extLst>
              <a:ext uri="{FF2B5EF4-FFF2-40B4-BE49-F238E27FC236}">
                <a16:creationId xmlns:a16="http://schemas.microsoft.com/office/drawing/2014/main" id="{091FEECB-40BA-4F6A-B329-F5BAE8780F52}"/>
              </a:ext>
            </a:extLst>
          </p:cNvPr>
          <p:cNvSpPr/>
          <p:nvPr/>
        </p:nvSpPr>
        <p:spPr>
          <a:xfrm>
            <a:off x="6648167" y="0"/>
            <a:ext cx="2495834"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8000"/>
              </a:highlight>
            </a:endParaRPr>
          </a:p>
        </p:txBody>
      </p:sp>
      <p:pic>
        <p:nvPicPr>
          <p:cNvPr id="11" name="Picture 10" descr="Text, logo&#10;&#10;Description automatically generated">
            <a:extLst>
              <a:ext uri="{FF2B5EF4-FFF2-40B4-BE49-F238E27FC236}">
                <a16:creationId xmlns:a16="http://schemas.microsoft.com/office/drawing/2014/main" id="{89FB2F4A-2C0D-33B8-DD74-6212987F6D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84" y="263611"/>
            <a:ext cx="2380600" cy="1201121"/>
          </a:xfrm>
          <a:prstGeom prst="rect">
            <a:avLst/>
          </a:prstGeom>
        </p:spPr>
      </p:pic>
      <p:sp>
        <p:nvSpPr>
          <p:cNvPr id="12" name="TextBox 11">
            <a:extLst>
              <a:ext uri="{FF2B5EF4-FFF2-40B4-BE49-F238E27FC236}">
                <a16:creationId xmlns:a16="http://schemas.microsoft.com/office/drawing/2014/main" id="{C2C73D78-618F-B9A6-C237-5E44B1BAAB04}"/>
              </a:ext>
            </a:extLst>
          </p:cNvPr>
          <p:cNvSpPr txBox="1"/>
          <p:nvPr/>
        </p:nvSpPr>
        <p:spPr>
          <a:xfrm>
            <a:off x="7231796" y="3593664"/>
            <a:ext cx="1773079" cy="938719"/>
          </a:xfrm>
          <a:prstGeom prst="rect">
            <a:avLst/>
          </a:prstGeom>
          <a:noFill/>
        </p:spPr>
        <p:txBody>
          <a:bodyPr wrap="square" rtlCol="0">
            <a:spAutoFit/>
          </a:bodyPr>
          <a:lstStyle/>
          <a:p>
            <a:r>
              <a:rPr lang="en-US" sz="5500" b="1" spc="-113" dirty="0">
                <a:solidFill>
                  <a:srgbClr val="15284B"/>
                </a:solidFill>
                <a:latin typeface="Times New Roman" panose="02020603050405020304" pitchFamily="18" charset="0"/>
                <a:cs typeface="Times New Roman" panose="02020603050405020304" pitchFamily="18" charset="0"/>
              </a:rPr>
              <a:t>2025</a:t>
            </a:r>
            <a:endParaRPr lang="en-US" sz="5500" b="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07361B79-71AD-798B-64C2-9CF7A89211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1567" y="0"/>
            <a:ext cx="4520866" cy="5143500"/>
          </a:xfrm>
          <a:prstGeom prst="rect">
            <a:avLst/>
          </a:prstGeom>
        </p:spPr>
      </p:pic>
    </p:spTree>
    <p:extLst>
      <p:ext uri="{BB962C8B-B14F-4D97-AF65-F5344CB8AC3E}">
        <p14:creationId xmlns:p14="http://schemas.microsoft.com/office/powerpoint/2010/main" val="386140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01878"/>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000" dirty="0">
                <a:solidFill>
                  <a:srgbClr val="660033"/>
                </a:solidFill>
                <a:ea typeface="ＭＳ Ｐゴシック" panose="020B0600070205080204" pitchFamily="34" charset="-128"/>
              </a:rPr>
              <a:t>Latin America: </a:t>
            </a:r>
            <a:r>
              <a:rPr lang="en-US" altLang="en-US" sz="2000" dirty="0">
                <a:solidFill>
                  <a:srgbClr val="15284B"/>
                </a:solidFill>
                <a:ea typeface="ＭＳ Ｐゴシック" panose="020B0600070205080204" pitchFamily="34" charset="-128"/>
              </a:rPr>
              <a:t>Hundreds of thousands of people are being reached through </a:t>
            </a:r>
            <a:r>
              <a:rPr lang="en-US" altLang="en-US" sz="2000" i="1" dirty="0">
                <a:solidFill>
                  <a:srgbClr val="15284B"/>
                </a:solidFill>
                <a:ea typeface="ＭＳ Ｐゴシック" panose="020B0600070205080204" pitchFamily="34" charset="-128"/>
              </a:rPr>
              <a:t>Academia Cristo</a:t>
            </a:r>
            <a:r>
              <a:rPr lang="en-US" altLang="en-US" sz="2000" dirty="0">
                <a:solidFill>
                  <a:srgbClr val="15284B"/>
                </a:solidFill>
                <a:ea typeface="ＭＳ Ｐゴシック" panose="020B0600070205080204" pitchFamily="34" charset="-128"/>
              </a:rPr>
              <a:t> online courses and 35 individuals are actively leading a group in worship and study. WELS has a presence in </a:t>
            </a:r>
            <a:r>
              <a:rPr lang="en-US" altLang="en-US" sz="2000" b="1" dirty="0">
                <a:solidFill>
                  <a:srgbClr val="15284B"/>
                </a:solidFill>
                <a:ea typeface="ＭＳ Ｐゴシック" panose="020B0600070205080204" pitchFamily="34" charset="-128"/>
              </a:rPr>
              <a:t>every</a:t>
            </a:r>
            <a:r>
              <a:rPr lang="en-US" altLang="en-US" sz="2000" dirty="0">
                <a:solidFill>
                  <a:srgbClr val="15284B"/>
                </a:solidFill>
                <a:ea typeface="ＭＳ Ｐゴシック" panose="020B0600070205080204" pitchFamily="34" charset="-128"/>
              </a:rPr>
              <a:t> Latin American country.</a:t>
            </a:r>
          </a:p>
          <a:p>
            <a:pPr lvl="1" eaLnBrk="1" hangingPunct="1">
              <a:buFont typeface="Wingdings" panose="05000000000000000000" pitchFamily="2" charset="2"/>
              <a:buChar char="§"/>
            </a:pPr>
            <a:r>
              <a:rPr lang="en-US" altLang="en-US" sz="2000" dirty="0">
                <a:solidFill>
                  <a:srgbClr val="660033"/>
                </a:solidFill>
                <a:ea typeface="ＭＳ Ｐゴシック" panose="020B0600070205080204" pitchFamily="34" charset="-128"/>
              </a:rPr>
              <a:t>Europe: </a:t>
            </a:r>
            <a:r>
              <a:rPr lang="en-US" altLang="en-US" sz="2000" dirty="0">
                <a:solidFill>
                  <a:srgbClr val="15284B"/>
                </a:solidFill>
                <a:ea typeface="ＭＳ Ｐゴシック" panose="020B0600070205080204" pitchFamily="34" charset="-128"/>
              </a:rPr>
              <a:t>Missionaries partner with national churches to train the next generation of church leaders and bring the gospel to countries without a strong Lutheran presence.</a:t>
            </a:r>
          </a:p>
          <a:p>
            <a:pPr lvl="1" eaLnBrk="1" hangingPunct="1">
              <a:buFont typeface="Wingdings" panose="05000000000000000000" pitchFamily="2" charset="2"/>
              <a:buChar char="§"/>
            </a:pPr>
            <a:r>
              <a:rPr lang="en-US" altLang="en-US" sz="2000" dirty="0">
                <a:solidFill>
                  <a:srgbClr val="660033"/>
                </a:solidFill>
                <a:ea typeface="ＭＳ Ｐゴシック" panose="020B0600070205080204" pitchFamily="34" charset="-128"/>
              </a:rPr>
              <a:t>Multi-Language Productions: </a:t>
            </a:r>
            <a:r>
              <a:rPr lang="en-US" altLang="en-US" sz="2000" dirty="0">
                <a:solidFill>
                  <a:srgbClr val="15284B"/>
                </a:solidFill>
                <a:ea typeface="ＭＳ Ｐゴシック" panose="020B0600070205080204" pitchFamily="34" charset="-128"/>
              </a:rPr>
              <a:t>Produces materials in more than 56 languages and reaches tens of thousands of English-speakers in more than 30 countries through the TELL online training platform.</a:t>
            </a:r>
          </a:p>
          <a:p>
            <a:pPr lvl="1" eaLnBrk="1" hangingPunct="1">
              <a:buFont typeface="Wingdings" panose="05000000000000000000" pitchFamily="2" charset="2"/>
              <a:buChar char="§"/>
            </a:pPr>
            <a:endParaRPr lang="en-US" altLang="en-US" sz="2400" dirty="0">
              <a:solidFill>
                <a:srgbClr val="15284B"/>
              </a:solidFill>
              <a:ea typeface="ＭＳ Ｐゴシック" panose="020B0600070205080204" pitchFamily="34" charset="-128"/>
            </a:endParaRP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8988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8A5DBD-32C0-94E9-5ADC-BFBBFB5FD037}"/>
            </a:ext>
          </a:extLst>
        </p:cNvPr>
        <p:cNvGrpSpPr/>
        <p:nvPr/>
      </p:nvGrpSpPr>
      <p:grpSpPr>
        <a:xfrm>
          <a:off x="0" y="0"/>
          <a:ext cx="0" cy="0"/>
          <a:chOff x="0" y="0"/>
          <a:chExt cx="0" cy="0"/>
        </a:xfrm>
      </p:grpSpPr>
      <p:sp>
        <p:nvSpPr>
          <p:cNvPr id="17410" name="Content Placeholder 2">
            <a:extLst>
              <a:ext uri="{FF2B5EF4-FFF2-40B4-BE49-F238E27FC236}">
                <a16:creationId xmlns:a16="http://schemas.microsoft.com/office/drawing/2014/main" id="{31A4616F-68D8-BDBD-7B64-1A6C7F6F43C2}"/>
              </a:ext>
            </a:extLst>
          </p:cNvPr>
          <p:cNvSpPr>
            <a:spLocks noGrp="1"/>
          </p:cNvSpPr>
          <p:nvPr>
            <p:ph idx="1"/>
          </p:nvPr>
        </p:nvSpPr>
        <p:spPr>
          <a:xfrm>
            <a:off x="533400" y="990600"/>
            <a:ext cx="5833534" cy="3486150"/>
          </a:xfrm>
          <a:noFill/>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 </a:t>
            </a:r>
            <a:r>
              <a:rPr lang="en-US" altLang="en-US" sz="3200" b="1" i="1" dirty="0">
                <a:solidFill>
                  <a:srgbClr val="15284B"/>
                </a:solidFill>
                <a:ea typeface="ＭＳ Ｐゴシック" panose="020B0600070205080204" pitchFamily="34" charset="-128"/>
              </a:rPr>
              <a:t>highlights</a:t>
            </a:r>
          </a:p>
          <a:p>
            <a:pPr marL="556895" lvl="1" indent="-213995" eaLnBrk="1" hangingPunct="1">
              <a:buFont typeface="Wingdings" panose="05000000000000000000" pitchFamily="2" charset="2"/>
              <a:buChar char="§"/>
            </a:pPr>
            <a:r>
              <a:rPr lang="en-US" altLang="en-US" sz="2600" dirty="0">
                <a:solidFill>
                  <a:srgbClr val="660033"/>
                </a:solidFill>
                <a:ea typeface="ＭＳ Ｐゴシック" panose="020B0600070205080204" pitchFamily="34" charset="-128"/>
              </a:rPr>
              <a:t>Australia:</a:t>
            </a:r>
            <a:r>
              <a:rPr lang="en-US" altLang="en-US" sz="2600" dirty="0">
                <a:solidFill>
                  <a:srgbClr val="15284B"/>
                </a:solidFill>
                <a:ea typeface="ＭＳ Ｐゴシック" panose="020B0600070205080204" pitchFamily="34" charset="-128"/>
              </a:rPr>
              <a:t> Two missionaries from Thailand relocated to Australia to reach the native population and Chinese immigrants.</a:t>
            </a:r>
            <a:endParaRPr lang="en-US" altLang="en-US" sz="2600" dirty="0">
              <a:solidFill>
                <a:srgbClr val="15284B"/>
              </a:solidFill>
              <a:ea typeface="ＭＳ Ｐゴシック" panose="020B0600070205080204" pitchFamily="34" charset="-128"/>
              <a:cs typeface="Calibri"/>
            </a:endParaRPr>
          </a:p>
          <a:p>
            <a:pPr marL="556895" lvl="1" indent="-213995" eaLnBrk="1" hangingPunct="1">
              <a:buFont typeface="Wingdings" panose="05000000000000000000" pitchFamily="2" charset="2"/>
              <a:buChar char="§"/>
            </a:pPr>
            <a:r>
              <a:rPr lang="en-US" altLang="en-US" sz="2600" dirty="0">
                <a:solidFill>
                  <a:srgbClr val="660033"/>
                </a:solidFill>
                <a:ea typeface="ＭＳ Ｐゴシック" panose="020B0600070205080204" pitchFamily="34" charset="-128"/>
                <a:cs typeface="Calibri"/>
              </a:rPr>
              <a:t>Cameroon:</a:t>
            </a:r>
            <a:r>
              <a:rPr lang="en-US" altLang="en-US" sz="2600" dirty="0">
                <a:solidFill>
                  <a:srgbClr val="15284B"/>
                </a:solidFill>
                <a:ea typeface="ＭＳ Ｐゴシック" panose="020B0600070205080204" pitchFamily="34" charset="-128"/>
                <a:cs typeface="Calibri"/>
              </a:rPr>
              <a:t> Jake and Maddie </a:t>
            </a:r>
            <a:r>
              <a:rPr lang="en-US" altLang="en-US" sz="2600" dirty="0" err="1">
                <a:solidFill>
                  <a:srgbClr val="15284B"/>
                </a:solidFill>
                <a:ea typeface="ＭＳ Ｐゴシック" panose="020B0600070205080204" pitchFamily="34" charset="-128"/>
                <a:cs typeface="Calibri"/>
              </a:rPr>
              <a:t>Vilhauer</a:t>
            </a:r>
            <a:r>
              <a:rPr lang="en-US" altLang="en-US" sz="2600" dirty="0">
                <a:solidFill>
                  <a:srgbClr val="15284B"/>
                </a:solidFill>
                <a:ea typeface="ＭＳ Ｐゴシック" panose="020B0600070205080204" pitchFamily="34" charset="-128"/>
                <a:cs typeface="Calibri"/>
              </a:rPr>
              <a:t> are learning French in Cameroon in order to reach French-speaking countries in Africa.</a:t>
            </a:r>
          </a:p>
          <a:p>
            <a:pPr marL="556895" lvl="1" indent="-213995"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cs typeface="Calibri"/>
            </a:endParaRP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9" name="Rounded Rectangle 8">
            <a:extLst>
              <a:ext uri="{FF2B5EF4-FFF2-40B4-BE49-F238E27FC236}">
                <a16:creationId xmlns:a16="http://schemas.microsoft.com/office/drawing/2014/main" id="{38352695-2B4B-0949-931E-267C628BFC47}"/>
              </a:ext>
            </a:extLst>
          </p:cNvPr>
          <p:cNvSpPr/>
          <p:nvPr/>
        </p:nvSpPr>
        <p:spPr>
          <a:xfrm>
            <a:off x="-68910" y="-57150"/>
            <a:ext cx="42862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itle 1">
            <a:extLst>
              <a:ext uri="{FF2B5EF4-FFF2-40B4-BE49-F238E27FC236}">
                <a16:creationId xmlns:a16="http://schemas.microsoft.com/office/drawing/2014/main" id="{835B7280-618B-E7EB-5480-783ACD9307C0}"/>
              </a:ext>
            </a:extLst>
          </p:cNvPr>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2" name="Straight Connector 11">
            <a:extLst>
              <a:ext uri="{FF2B5EF4-FFF2-40B4-BE49-F238E27FC236}">
                <a16:creationId xmlns:a16="http://schemas.microsoft.com/office/drawing/2014/main" id="{E86E9582-2353-5E88-20BF-0912FBF2C00A}"/>
              </a:ext>
            </a:extLst>
          </p:cNvPr>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CD9D35B-CD07-EFD7-3250-9B63C920D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1790" y="1604828"/>
            <a:ext cx="2552210" cy="1443172"/>
          </a:xfrm>
          <a:prstGeom prst="rect">
            <a:avLst/>
          </a:prstGeom>
        </p:spPr>
      </p:pic>
      <p:pic>
        <p:nvPicPr>
          <p:cNvPr id="5" name="Picture 4">
            <a:extLst>
              <a:ext uri="{FF2B5EF4-FFF2-40B4-BE49-F238E27FC236}">
                <a16:creationId xmlns:a16="http://schemas.microsoft.com/office/drawing/2014/main" id="{604430B0-30ED-29EE-A72A-5E63DF08CCD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591790" y="3054115"/>
            <a:ext cx="2552210" cy="2078717"/>
          </a:xfrm>
          <a:prstGeom prst="rect">
            <a:avLst/>
          </a:prstGeom>
        </p:spPr>
      </p:pic>
    </p:spTree>
    <p:extLst>
      <p:ext uri="{BB962C8B-B14F-4D97-AF65-F5344CB8AC3E}">
        <p14:creationId xmlns:p14="http://schemas.microsoft.com/office/powerpoint/2010/main" val="365228421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861822"/>
            <a:ext cx="8015417"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HOME MISSIONS</a:t>
            </a:r>
          </a:p>
          <a:p>
            <a:pPr lvl="1" eaLnBrk="1" hangingPunct="1">
              <a:buFont typeface="Wingdings" panose="05000000000000000000" pitchFamily="2" charset="2"/>
              <a:buChar char="§"/>
            </a:pPr>
            <a:r>
              <a:rPr lang="en-US" altLang="en-US" sz="2600" dirty="0">
                <a:solidFill>
                  <a:srgbClr val="15284B"/>
                </a:solidFill>
                <a:ea typeface="ＭＳ Ｐゴシック" panose="020B0600070205080204" pitchFamily="34" charset="-128"/>
              </a:rPr>
              <a:t>Plants and assists mission-minded churches in the U.S., Canada, and English-speaking West Indies.</a:t>
            </a:r>
          </a:p>
          <a:p>
            <a:pPr lvl="1" eaLnBrk="1" hangingPunct="1">
              <a:buFont typeface="Wingdings" panose="05000000000000000000" pitchFamily="2" charset="2"/>
              <a:buChar char="§"/>
            </a:pPr>
            <a:r>
              <a:rPr lang="en-US" altLang="en-US" sz="2600" dirty="0">
                <a:solidFill>
                  <a:srgbClr val="15284B"/>
                </a:solidFill>
                <a:ea typeface="ＭＳ Ｐゴシック" panose="020B0600070205080204" pitchFamily="34" charset="-128"/>
              </a:rPr>
              <a:t>Supports 144 home mission congregations.</a:t>
            </a:r>
          </a:p>
          <a:p>
            <a:pPr lvl="1" eaLnBrk="1" hangingPunct="1">
              <a:buFont typeface="Wingdings" panose="05000000000000000000" pitchFamily="2" charset="2"/>
              <a:buChar char="§"/>
            </a:pPr>
            <a:r>
              <a:rPr lang="en-US" altLang="en-US" sz="2600" dirty="0">
                <a:solidFill>
                  <a:srgbClr val="15284B"/>
                </a:solidFill>
                <a:ea typeface="ＭＳ Ｐゴシック" panose="020B0600070205080204" pitchFamily="34" charset="-128"/>
              </a:rPr>
              <a:t>100 Missions in 10 Years: Approved six new home missions and eight enhancements.</a:t>
            </a:r>
          </a:p>
          <a:p>
            <a:pPr lvl="1" eaLnBrk="1" hangingPunct="1">
              <a:buFont typeface="Wingdings" panose="05000000000000000000" pitchFamily="2" charset="2"/>
              <a:buChar char="§"/>
            </a:pPr>
            <a:r>
              <a:rPr lang="en-US" altLang="en-US" sz="2600" dirty="0">
                <a:solidFill>
                  <a:srgbClr val="15284B"/>
                </a:solidFill>
                <a:ea typeface="ＭＳ Ｐゴシック" panose="020B0600070205080204" pitchFamily="34" charset="-128"/>
              </a:rPr>
              <a:t>Installed new administrator,                                       Mark Gabb.</a:t>
            </a: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76CFE6E-AC2E-7C7A-572B-0F8C91D843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1733" y="3757121"/>
            <a:ext cx="3742267" cy="139484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861822"/>
            <a:ext cx="8015417"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CAMPUS MINISTRY</a:t>
            </a:r>
          </a:p>
          <a:p>
            <a:pPr marL="342900" lvl="1" indent="0" eaLnBrk="1" hangingPunct="1">
              <a:buNone/>
            </a:pPr>
            <a:r>
              <a:rPr lang="en-US" altLang="en-US" sz="2800" dirty="0">
                <a:solidFill>
                  <a:srgbClr val="15284B"/>
                </a:solidFill>
                <a:ea typeface="ＭＳ Ｐゴシック" panose="020B0600070205080204" pitchFamily="34" charset="-128"/>
              </a:rPr>
              <a:t>More than 45 congregations receive funding from WELS Campus Ministry every year.</a:t>
            </a:r>
          </a:p>
          <a:p>
            <a:pPr lvl="1"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endParaRP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descr="A group of people sitting around a fire&#10;&#10;Description automatically generated">
            <a:extLst>
              <a:ext uri="{FF2B5EF4-FFF2-40B4-BE49-F238E27FC236}">
                <a16:creationId xmlns:a16="http://schemas.microsoft.com/office/drawing/2014/main" id="{D4303527-E313-6DC2-12E9-F6437F6757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81340" y="2598023"/>
            <a:ext cx="8271933" cy="2553943"/>
          </a:xfrm>
          <a:prstGeom prst="rect">
            <a:avLst/>
          </a:prstGeom>
        </p:spPr>
      </p:pic>
    </p:spTree>
    <p:extLst>
      <p:ext uri="{BB962C8B-B14F-4D97-AF65-F5344CB8AC3E}">
        <p14:creationId xmlns:p14="http://schemas.microsoft.com/office/powerpoint/2010/main" val="199247974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Encourages and equips congregations for faithful and fruitful gospel ministry.</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Coordinated three national events.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Produced new ministry                                     resources.</a:t>
            </a:r>
          </a:p>
          <a:p>
            <a:pPr lvl="1" eaLnBrk="1" hangingPunct="1">
              <a:buFont typeface="Wingdings" panose="05000000000000000000" pitchFamily="2" charset="2"/>
              <a:buChar char="§"/>
            </a:pPr>
            <a:endParaRPr lang="en-US" altLang="en-US" sz="2500" dirty="0">
              <a:solidFill>
                <a:srgbClr val="15284B"/>
              </a:solidFill>
              <a:ea typeface="ＭＳ Ｐゴシック" panose="020B0600070205080204" pitchFamily="34" charset="-128"/>
            </a:endParaRP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srgbClr val="FF9900"/>
              </a:solidFill>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5EC47FCD-31FF-4CCC-6AA7-385469FB0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7654" y="3179488"/>
            <a:ext cx="4176346" cy="1964012"/>
          </a:xfrm>
          <a:prstGeom prst="rect">
            <a:avLst/>
          </a:prstGeom>
        </p:spPr>
      </p:pic>
    </p:spTree>
    <p:extLst>
      <p:ext uri="{BB962C8B-B14F-4D97-AF65-F5344CB8AC3E}">
        <p14:creationId xmlns:p14="http://schemas.microsoft.com/office/powerpoint/2010/main" val="294120266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878154"/>
            <a:ext cx="838612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 </a:t>
            </a:r>
            <a:r>
              <a:rPr lang="en-US" altLang="en-US" sz="3200" b="1" i="1" dirty="0">
                <a:solidFill>
                  <a:srgbClr val="660033"/>
                </a:solidFill>
                <a:ea typeface="ＭＳ Ｐゴシック" panose="020B0600070205080204" pitchFamily="34" charset="-128"/>
              </a:rPr>
              <a:t>events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WELS International Youth Rally/National Online Teen Bible Study</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WELS Women’s Ministry Conference</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WELS National Conference on Worship, Music, and the Arts</a:t>
            </a:r>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A251952-F40D-E81B-736D-1AA2D225B1A0}"/>
              </a:ext>
            </a:extLst>
          </p:cNvPr>
          <p:cNvPicPr>
            <a:picLocks noChangeAspect="1"/>
          </p:cNvPicPr>
          <p:nvPr/>
        </p:nvPicPr>
        <p:blipFill>
          <a:blip r:embed="rId3" cstate="print">
            <a:extLst>
              <a:ext uri="{28A0092B-C50C-407E-A947-70E740481C1C}">
                <a14:useLocalDpi xmlns:a14="http://schemas.microsoft.com/office/drawing/2010/main" val="0"/>
              </a:ext>
            </a:extLst>
          </a:blip>
          <a:srcRect t="-5969"/>
          <a:stretch/>
        </p:blipFill>
        <p:spPr>
          <a:xfrm>
            <a:off x="1535171" y="3302996"/>
            <a:ext cx="5925377" cy="1829836"/>
          </a:xfrm>
          <a:prstGeom prst="rect">
            <a:avLst/>
          </a:prstGeom>
        </p:spPr>
      </p:pic>
    </p:spTree>
    <p:extLst>
      <p:ext uri="{BB962C8B-B14F-4D97-AF65-F5344CB8AC3E}">
        <p14:creationId xmlns:p14="http://schemas.microsoft.com/office/powerpoint/2010/main" val="159247254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897924"/>
            <a:ext cx="834493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 </a:t>
            </a:r>
            <a:r>
              <a:rPr lang="en-US" altLang="en-US" sz="3200" b="1" i="1" dirty="0">
                <a:solidFill>
                  <a:srgbClr val="660033"/>
                </a:solidFill>
                <a:ea typeface="ＭＳ Ｐゴシック" panose="020B0600070205080204" pitchFamily="34" charset="-128"/>
              </a:rPr>
              <a:t>resources</a:t>
            </a:r>
          </a:p>
          <a:p>
            <a:pPr lvl="1" eaLnBrk="1" hangingPunct="1">
              <a:buFont typeface="Wingdings" panose="05000000000000000000" pitchFamily="2" charset="2"/>
              <a:buChar char="§"/>
            </a:pPr>
            <a:r>
              <a:rPr lang="en-US" altLang="en-US" sz="2700" dirty="0">
                <a:solidFill>
                  <a:srgbClr val="660033"/>
                </a:solidFill>
                <a:ea typeface="ＭＳ Ｐゴシック" panose="020B0600070205080204" pitchFamily="34" charset="-128"/>
              </a:rPr>
              <a:t>An Honest Conversation:</a:t>
            </a:r>
            <a:r>
              <a:rPr lang="en-US" altLang="en-US" sz="2700" dirty="0">
                <a:solidFill>
                  <a:srgbClr val="15284B"/>
                </a:solidFill>
                <a:ea typeface="ＭＳ Ｐゴシック" panose="020B0600070205080204" pitchFamily="34" charset="-128"/>
              </a:rPr>
              <a:t> Video-based discussion of LGBTQ topics</a:t>
            </a:r>
          </a:p>
          <a:p>
            <a:pPr lvl="1" eaLnBrk="1" hangingPunct="1">
              <a:buFont typeface="Wingdings" panose="05000000000000000000" pitchFamily="2" charset="2"/>
              <a:buChar char="§"/>
            </a:pPr>
            <a:r>
              <a:rPr lang="en-US" altLang="en-US" sz="2700" dirty="0">
                <a:solidFill>
                  <a:srgbClr val="660033"/>
                </a:solidFill>
                <a:ea typeface="ＭＳ Ｐゴシック" panose="020B0600070205080204" pitchFamily="34" charset="-128"/>
              </a:rPr>
              <a:t>Gospel Hands:</a:t>
            </a:r>
            <a:r>
              <a:rPr lang="en-US" altLang="en-US" sz="2700" dirty="0">
                <a:solidFill>
                  <a:srgbClr val="15284B"/>
                </a:solidFill>
                <a:ea typeface="ＭＳ Ｐゴシック" panose="020B0600070205080204" pitchFamily="34" charset="-128"/>
              </a:rPr>
              <a:t> Online sign language dictionary</a:t>
            </a:r>
          </a:p>
          <a:p>
            <a:pPr lvl="1" eaLnBrk="1" hangingPunct="1">
              <a:buFont typeface="Wingdings" panose="05000000000000000000" pitchFamily="2" charset="2"/>
              <a:buChar char="§"/>
            </a:pPr>
            <a:r>
              <a:rPr lang="en-US" altLang="en-US" sz="2700" dirty="0">
                <a:solidFill>
                  <a:srgbClr val="660033"/>
                </a:solidFill>
                <a:ea typeface="ＭＳ Ｐゴシック" panose="020B0600070205080204" pitchFamily="34" charset="-128"/>
              </a:rPr>
              <a:t>Apologetics: Defending the Faith:</a:t>
            </a:r>
            <a:r>
              <a:rPr lang="en-US" altLang="en-US" sz="2700" dirty="0">
                <a:solidFill>
                  <a:srgbClr val="15284B"/>
                </a:solidFill>
                <a:ea typeface="ＭＳ Ｐゴシック" panose="020B0600070205080204" pitchFamily="34" charset="-128"/>
              </a:rPr>
              <a:t> Six-lesson video Bible study on engaging skeptics</a:t>
            </a:r>
          </a:p>
          <a:p>
            <a:pPr lvl="1" eaLnBrk="1" hangingPunct="1">
              <a:buFont typeface="Wingdings" panose="05000000000000000000" pitchFamily="2" charset="2"/>
              <a:buChar char="§"/>
            </a:pPr>
            <a:r>
              <a:rPr lang="en-US" altLang="en-US" sz="2700" dirty="0" err="1">
                <a:solidFill>
                  <a:srgbClr val="660033"/>
                </a:solidFill>
                <a:ea typeface="ＭＳ Ｐゴシック" panose="020B0600070205080204" pitchFamily="34" charset="-128"/>
              </a:rPr>
              <a:t>madeknown.net</a:t>
            </a:r>
            <a:r>
              <a:rPr lang="en-US" altLang="en-US" sz="2700" dirty="0">
                <a:solidFill>
                  <a:srgbClr val="660033"/>
                </a:solidFill>
                <a:ea typeface="ＭＳ Ｐゴシック" panose="020B0600070205080204" pitchFamily="34" charset="-128"/>
              </a:rPr>
              <a:t>:</a:t>
            </a:r>
            <a:r>
              <a:rPr lang="en-US" altLang="en-US" sz="2700" dirty="0">
                <a:solidFill>
                  <a:srgbClr val="15284B"/>
                </a:solidFill>
                <a:ea typeface="ＭＳ Ｐゴシック" panose="020B0600070205080204" pitchFamily="34" charset="-128"/>
              </a:rPr>
              <a:t> Website dedicated to “Walking with you in faith through identity, gender, and sexuality”</a:t>
            </a:r>
            <a:endParaRPr lang="en-US" altLang="en-US" sz="2700" dirty="0">
              <a:solidFill>
                <a:srgbClr val="660033"/>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90378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CHRISTIAN AID AND RELIEF</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Matching grants to churches carrying out compassion ministry in their communities (17 grants in 2024)</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Disaster relief to those experiencing hardships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Humanitarian aid to home                                           and world missions                                            ($500,000 in 2024-25)</a:t>
            </a:r>
            <a:endParaRPr lang="en-US" altLang="en-US" sz="2500" dirty="0">
              <a:solidFill>
                <a:srgbClr val="15284B"/>
              </a:solidFill>
              <a:ea typeface="ＭＳ Ｐゴシック" panose="020B0600070205080204" pitchFamily="34" charset="-128"/>
            </a:endParaRP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srgbClr val="FF9900"/>
              </a:solidFill>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7675DA5-1C3B-5F24-E754-5F462E233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0" y="3076013"/>
            <a:ext cx="3840480" cy="2067488"/>
          </a:xfrm>
          <a:prstGeom prst="rect">
            <a:avLst/>
          </a:prstGeom>
        </p:spPr>
      </p:pic>
    </p:spTree>
    <p:extLst>
      <p:ext uri="{BB962C8B-B14F-4D97-AF65-F5344CB8AC3E}">
        <p14:creationId xmlns:p14="http://schemas.microsoft.com/office/powerpoint/2010/main" val="275380698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24747"/>
            <a:ext cx="8534400" cy="3371850"/>
          </a:xfrm>
        </p:spPr>
        <p:txBody>
          <a:bodyPr/>
          <a:lstStyle/>
          <a:p>
            <a:pPr marL="342900" lvl="1" indent="0" eaLnBrk="1" hangingPunct="1">
              <a:buNone/>
            </a:pPr>
            <a:r>
              <a:rPr lang="en-US" altLang="en-US" sz="2600" dirty="0">
                <a:solidFill>
                  <a:srgbClr val="660033"/>
                </a:solidFill>
                <a:ea typeface="ＭＳ Ｐゴシック" panose="020B0600070205080204" pitchFamily="34" charset="-128"/>
              </a:rPr>
              <a:t>MINISTRY OF CHRISTIAN GIVING:</a:t>
            </a:r>
            <a:r>
              <a:rPr lang="en-US" altLang="en-US" sz="2600" dirty="0">
                <a:solidFill>
                  <a:srgbClr val="15284B"/>
                </a:solidFill>
                <a:ea typeface="ＭＳ Ｐゴシック" panose="020B0600070205080204" pitchFamily="34" charset="-128"/>
              </a:rPr>
              <a:t> Thank God and his people for record-breaking Congregation Mission Offerings, $3.55 million for 100 Missions in 10 Years, and $43.8 million in expected gifts.</a:t>
            </a:r>
          </a:p>
          <a:p>
            <a:pPr marL="342900" lvl="1" indent="0" eaLnBrk="1" hangingPunct="1">
              <a:buNone/>
            </a:pPr>
            <a:r>
              <a:rPr lang="en-US" altLang="en-US" sz="2600" dirty="0">
                <a:solidFill>
                  <a:srgbClr val="660033"/>
                </a:solidFill>
                <a:ea typeface="ＭＳ Ｐゴシック" panose="020B0600070205080204" pitchFamily="34" charset="-128"/>
              </a:rPr>
              <a:t>WELS 175: Christ through us: </a:t>
            </a:r>
            <a:r>
              <a:rPr lang="en-US" altLang="en-US" sz="2600" dirty="0">
                <a:solidFill>
                  <a:srgbClr val="15284B"/>
                </a:solidFill>
                <a:ea typeface="ＭＳ Ｐゴシック" panose="020B0600070205080204" pitchFamily="34" charset="-128"/>
              </a:rPr>
              <a:t>A variety of resources have been produced to celebrate the synod’s 175th       anniversary in 2025. Visit  </a:t>
            </a:r>
            <a:r>
              <a:rPr lang="en-US" altLang="en-US" sz="2600" b="1" dirty="0">
                <a:solidFill>
                  <a:srgbClr val="15284B"/>
                </a:solidFill>
                <a:ea typeface="ＭＳ Ｐゴシック" panose="020B0600070205080204" pitchFamily="34" charset="-128"/>
              </a:rPr>
              <a:t>welshistoricalinstitute.org/175th</a:t>
            </a:r>
            <a:r>
              <a:rPr lang="en-US" altLang="en-US" sz="2600" dirty="0">
                <a:solidFill>
                  <a:srgbClr val="15284B"/>
                </a:solidFill>
                <a:ea typeface="ＭＳ Ｐゴシック" panose="020B0600070205080204" pitchFamily="34" charset="-128"/>
              </a:rPr>
              <a:t> for more        information.</a:t>
            </a:r>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3300" b="0" i="0" u="none" strike="noStrike" kern="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162894C-CA78-CEBF-1268-3CB464DEA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795" y="3174999"/>
            <a:ext cx="1579855" cy="1392767"/>
          </a:xfrm>
          <a:prstGeom prst="rect">
            <a:avLst/>
          </a:prstGeom>
        </p:spPr>
      </p:pic>
    </p:spTree>
    <p:extLst>
      <p:ext uri="{BB962C8B-B14F-4D97-AF65-F5344CB8AC3E}">
        <p14:creationId xmlns:p14="http://schemas.microsoft.com/office/powerpoint/2010/main" val="36605498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71550"/>
            <a:ext cx="8077200" cy="3714750"/>
          </a:xfrm>
        </p:spPr>
        <p:txBody>
          <a:bodyPr/>
          <a:lstStyle/>
          <a:p>
            <a:pPr eaLnBrk="1" hangingPunct="1">
              <a:buNone/>
              <a:defRPr/>
            </a:pPr>
            <a:r>
              <a:rPr lang="en-US" altLang="en-US" dirty="0">
                <a:solidFill>
                  <a:srgbClr val="660033"/>
                </a:solidFill>
                <a:ea typeface="ＭＳ Ｐゴシック" panose="020B0600070205080204" pitchFamily="34" charset="-128"/>
              </a:rPr>
              <a:t>NORTHWESTERN PUBLISHING HOUSE </a:t>
            </a:r>
            <a:r>
              <a:rPr lang="en-US" altLang="en-US" dirty="0">
                <a:solidFill>
                  <a:srgbClr val="15284B"/>
                </a:solidFill>
                <a:ea typeface="ＭＳ Ｐゴシック" panose="020B0600070205080204" pitchFamily="34" charset="-128"/>
              </a:rPr>
              <a:t>released more than 35 Christian resources in print and digital formats.</a:t>
            </a:r>
          </a:p>
          <a:p>
            <a:pPr eaLnBrk="1" hangingPunct="1">
              <a:buNone/>
              <a:defRPr/>
            </a:pPr>
            <a:r>
              <a:rPr lang="en-US" altLang="en-US" sz="2400" dirty="0">
                <a:solidFill>
                  <a:srgbClr val="660033"/>
                </a:solidFill>
                <a:ea typeface="ＭＳ Ｐゴシック" panose="020B0600070205080204" pitchFamily="34" charset="-128"/>
              </a:rPr>
              <a:t>WELS INVESTMENT FUNDS </a:t>
            </a:r>
            <a:r>
              <a:rPr lang="en-US" altLang="en-US" sz="2400" dirty="0">
                <a:solidFill>
                  <a:srgbClr val="15284B"/>
                </a:solidFill>
                <a:ea typeface="ＭＳ Ｐゴシック" panose="020B0600070205080204" pitchFamily="34" charset="-128"/>
              </a:rPr>
              <a:t>manages $325 million in assets for 255 WELS </a:t>
            </a:r>
            <a:r>
              <a:rPr lang="en-US" altLang="en-US" dirty="0">
                <a:solidFill>
                  <a:srgbClr val="15284B"/>
                </a:solidFill>
                <a:ea typeface="ＭＳ Ｐゴシック" panose="020B0600070205080204" pitchFamily="34" charset="-128"/>
              </a:rPr>
              <a:t>organizations</a:t>
            </a:r>
            <a:r>
              <a:rPr lang="en-US" altLang="en-US" sz="2400" dirty="0">
                <a:solidFill>
                  <a:srgbClr val="15284B"/>
                </a:solidFill>
                <a:ea typeface="ＭＳ Ｐゴシック" panose="020B0600070205080204" pitchFamily="34" charset="-128"/>
              </a:rPr>
              <a:t>. Investors benefit from lower investment costs through the pooling of resources.</a:t>
            </a:r>
          </a:p>
          <a:p>
            <a:pPr eaLnBrk="1" hangingPunct="1">
              <a:buNone/>
              <a:defRPr/>
            </a:pPr>
            <a:r>
              <a:rPr lang="en-US" altLang="en-US" sz="2400" dirty="0">
                <a:solidFill>
                  <a:srgbClr val="660033"/>
                </a:solidFill>
                <a:ea typeface="ＭＳ Ｐゴシック" panose="020B0600070205080204" pitchFamily="34" charset="-128"/>
              </a:rPr>
              <a:t>WELS FOUNDATION </a:t>
            </a:r>
            <a:r>
              <a:rPr lang="en-US" altLang="en-US" sz="2400" dirty="0">
                <a:solidFill>
                  <a:srgbClr val="15284B"/>
                </a:solidFill>
                <a:ea typeface="ＭＳ Ｐゴシック" panose="020B0600070205080204" pitchFamily="34" charset="-128"/>
              </a:rPr>
              <a:t>helps members support WELS ministry through planned gifts. WELS Foundation distributed a record $4.5 million to ministry through more than                             375 endowments.</a:t>
            </a:r>
          </a:p>
          <a:p>
            <a:pPr eaLnBrk="1" hangingPunct="1">
              <a:buNone/>
              <a:defRPr/>
            </a:pPr>
            <a:endParaRPr lang="en-US" altLang="en-US" sz="2500" dirty="0">
              <a:solidFill>
                <a:srgbClr val="15284B"/>
              </a:solidFill>
              <a:ea typeface="ＭＳ Ｐゴシック" panose="020B0600070205080204" pitchFamily="34" charset="-128"/>
            </a:endParaRP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4E13123-016B-4131-CD77-6066E80896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5667" y="3847843"/>
            <a:ext cx="2328333" cy="1295657"/>
          </a:xfrm>
          <a:prstGeom prst="rect">
            <a:avLst/>
          </a:prstGeom>
        </p:spPr>
      </p:pic>
    </p:spTree>
    <p:extLst>
      <p:ext uri="{BB962C8B-B14F-4D97-AF65-F5344CB8AC3E}">
        <p14:creationId xmlns:p14="http://schemas.microsoft.com/office/powerpoint/2010/main" val="291666548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E04C21-3F9F-31D7-39F9-D51838CFD137}"/>
              </a:ext>
            </a:extLst>
          </p:cNvPr>
          <p:cNvSpPr>
            <a:spLocks noGrp="1"/>
          </p:cNvSpPr>
          <p:nvPr>
            <p:ph type="title"/>
          </p:nvPr>
        </p:nvSpPr>
        <p:spPr>
          <a:xfrm>
            <a:off x="308610" y="850735"/>
            <a:ext cx="3364395" cy="816102"/>
          </a:xfrm>
        </p:spPr>
        <p:txBody>
          <a:bodyPr anchor="b">
            <a:noAutofit/>
          </a:bodyPr>
          <a:lstStyle/>
          <a:p>
            <a:pPr>
              <a:lnSpc>
                <a:spcPct val="90000"/>
              </a:lnSpc>
            </a:pPr>
            <a:r>
              <a:rPr lang="en-US" altLang="en-US" sz="4000" i="1" dirty="0">
                <a:solidFill>
                  <a:srgbClr val="15284B"/>
                </a:solidFill>
                <a:latin typeface="Times New Roman" panose="02020603050405020304" pitchFamily="18" charset="0"/>
                <a:ea typeface="ＭＳ Ｐゴシック" panose="020B0600070205080204" pitchFamily="34" charset="-128"/>
                <a:cs typeface="Times New Roman" panose="02020603050405020304" pitchFamily="18" charset="0"/>
              </a:rPr>
              <a:t>Message from the</a:t>
            </a:r>
            <a:r>
              <a:rPr lang="en-US" altLang="en-US" sz="4000" b="1" dirty="0">
                <a:solidFill>
                  <a:srgbClr val="15284B"/>
                </a:solidFill>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sz="4000" b="1" dirty="0">
                <a:solidFill>
                  <a:srgbClr val="15284B"/>
                </a:solidFill>
                <a:latin typeface="+mn-lt"/>
                <a:ea typeface="ＭＳ Ｐゴシック" panose="020B0600070205080204" pitchFamily="34" charset="-128"/>
                <a:cs typeface="Times New Roman" panose="02020603050405020304" pitchFamily="18" charset="0"/>
              </a:rPr>
              <a:t>President</a:t>
            </a:r>
            <a:endParaRPr lang="en-US" sz="4000" dirty="0">
              <a:solidFill>
                <a:srgbClr val="15284B"/>
              </a:solidFill>
            </a:endParaRPr>
          </a:p>
        </p:txBody>
      </p:sp>
      <p:sp>
        <p:nvSpPr>
          <p:cNvPr id="23" name="Rectangle 22">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86917" y="290954"/>
            <a:ext cx="54864"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5" name="Rectangle 24">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610" y="1714500"/>
            <a:ext cx="3291840" cy="13716"/>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670C7399-EFCF-7109-69DB-382DEA0C222D}"/>
              </a:ext>
            </a:extLst>
          </p:cNvPr>
          <p:cNvSpPr>
            <a:spLocks noGrp="1"/>
          </p:cNvSpPr>
          <p:nvPr>
            <p:ph idx="1"/>
          </p:nvPr>
        </p:nvSpPr>
        <p:spPr>
          <a:xfrm>
            <a:off x="308609" y="2016251"/>
            <a:ext cx="3374136" cy="3055281"/>
          </a:xfrm>
        </p:spPr>
        <p:txBody>
          <a:bodyPr anchor="t">
            <a:normAutofit fontScale="70000" lnSpcReduction="20000"/>
          </a:bodyPr>
          <a:lstStyle/>
          <a:p>
            <a:pPr marL="0" indent="0" eaLnBrk="1" hangingPunct="1">
              <a:buNone/>
              <a:defRPr/>
            </a:pPr>
            <a:r>
              <a:rPr lang="en-US" altLang="en-US" sz="2800" dirty="0">
                <a:solidFill>
                  <a:srgbClr val="15284B"/>
                </a:solidFill>
                <a:ea typeface="+mn-ea"/>
                <a:cs typeface="+mn-cs"/>
              </a:rPr>
              <a:t>God is as faithful to our synod as he is to each of us.</a:t>
            </a:r>
          </a:p>
          <a:p>
            <a:pPr eaLnBrk="1" hangingPunct="1">
              <a:defRPr/>
            </a:pPr>
            <a:r>
              <a:rPr lang="en-US" altLang="en-US" sz="2800" dirty="0">
                <a:solidFill>
                  <a:srgbClr val="15284B"/>
                </a:solidFill>
                <a:ea typeface="+mn-ea"/>
                <a:cs typeface="+mn-cs"/>
              </a:rPr>
              <a:t>Well-trained workers</a:t>
            </a:r>
          </a:p>
          <a:p>
            <a:pPr eaLnBrk="1" hangingPunct="1">
              <a:defRPr/>
            </a:pPr>
            <a:r>
              <a:rPr lang="en-US" altLang="en-US" sz="2800" dirty="0">
                <a:solidFill>
                  <a:srgbClr val="15284B"/>
                </a:solidFill>
                <a:ea typeface="+mn-ea"/>
                <a:cs typeface="+mn-cs"/>
              </a:rPr>
              <a:t>Congregational worship and outreach</a:t>
            </a:r>
          </a:p>
          <a:p>
            <a:pPr eaLnBrk="1" hangingPunct="1">
              <a:defRPr/>
            </a:pPr>
            <a:r>
              <a:rPr lang="en-US" altLang="en-US" sz="2800" dirty="0">
                <a:solidFill>
                  <a:srgbClr val="15284B"/>
                </a:solidFill>
                <a:ea typeface="+mn-ea"/>
                <a:cs typeface="+mn-cs"/>
              </a:rPr>
              <a:t>100 Missions in 10 Years</a:t>
            </a:r>
          </a:p>
          <a:p>
            <a:pPr eaLnBrk="1" hangingPunct="1">
              <a:defRPr/>
            </a:pPr>
            <a:r>
              <a:rPr lang="en-US" altLang="en-US" sz="2800" dirty="0">
                <a:solidFill>
                  <a:srgbClr val="15284B"/>
                </a:solidFill>
                <a:ea typeface="+mn-ea"/>
                <a:cs typeface="+mn-cs"/>
              </a:rPr>
              <a:t>Numerous World Missions opportunities</a:t>
            </a:r>
          </a:p>
          <a:p>
            <a:pPr marL="0" indent="0" eaLnBrk="1" hangingPunct="1">
              <a:buNone/>
              <a:defRPr/>
            </a:pPr>
            <a:r>
              <a:rPr lang="en-US" altLang="en-US" sz="2800" dirty="0">
                <a:solidFill>
                  <a:srgbClr val="15284B"/>
                </a:solidFill>
                <a:ea typeface="+mn-ea"/>
                <a:cs typeface="+mn-cs"/>
              </a:rPr>
              <a:t>May we be motivated by his love to serve him faithfully.</a:t>
            </a:r>
          </a:p>
          <a:p>
            <a:pPr eaLnBrk="1" hangingPunct="1">
              <a:defRPr/>
            </a:pPr>
            <a:endParaRPr lang="en-US" altLang="en-US" sz="1400" dirty="0">
              <a:ea typeface="+mn-ea"/>
              <a:cs typeface="+mn-cs"/>
            </a:endParaRPr>
          </a:p>
        </p:txBody>
      </p:sp>
      <p:pic>
        <p:nvPicPr>
          <p:cNvPr id="10" name="Picture 9" descr="A group of people posing for a photo&#10;&#10;Description automatically generated">
            <a:extLst>
              <a:ext uri="{FF2B5EF4-FFF2-40B4-BE49-F238E27FC236}">
                <a16:creationId xmlns:a16="http://schemas.microsoft.com/office/drawing/2014/main" id="{15BD5D53-1373-B10E-856D-5833A3D6EFF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981039" y="10"/>
            <a:ext cx="5162961" cy="51434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8" name="Rectangle 7">
            <a:extLst>
              <a:ext uri="{FF2B5EF4-FFF2-40B4-BE49-F238E27FC236}">
                <a16:creationId xmlns:a16="http://schemas.microsoft.com/office/drawing/2014/main" id="{7BE67583-B4A1-F005-A240-18D4D4F3A384}"/>
              </a:ext>
            </a:extLst>
          </p:cNvPr>
          <p:cNvSpPr/>
          <p:nvPr/>
        </p:nvSpPr>
        <p:spPr>
          <a:xfrm>
            <a:off x="230659" y="438912"/>
            <a:ext cx="584887" cy="1652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088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600" y="915942"/>
            <a:ext cx="5500643" cy="3714750"/>
          </a:xfrm>
        </p:spPr>
        <p:txBody>
          <a:bodyPr/>
          <a:lstStyle/>
          <a:p>
            <a:pPr eaLnBrk="1" hangingPunct="1">
              <a:buFont typeface="Arial" panose="020B0604020202020204" pitchFamily="34" charset="0"/>
              <a:buNone/>
            </a:pPr>
            <a:r>
              <a:rPr lang="en-US" altLang="en-US" sz="2600" dirty="0">
                <a:solidFill>
                  <a:srgbClr val="660033"/>
                </a:solidFill>
                <a:ea typeface="ＭＳ Ｐゴシック" panose="020B0600070205080204" pitchFamily="34" charset="-128"/>
              </a:rPr>
              <a:t>WELS CHURCH EXTENSION FUND </a:t>
            </a:r>
            <a:r>
              <a:rPr lang="en-US" altLang="en-US" sz="2600" dirty="0">
                <a:solidFill>
                  <a:srgbClr val="15284B"/>
                </a:solidFill>
                <a:ea typeface="ＭＳ Ｐゴシック" panose="020B0600070205080204" pitchFamily="34" charset="-128"/>
              </a:rPr>
              <a:t>provides loans and grants for WELS home missions and mission-minded congregations through people’s gifts and investments.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In 2023</a:t>
            </a:r>
            <a:r>
              <a:rPr lang="en-US" sz="1800" dirty="0">
                <a:effectLst/>
                <a:ea typeface="Aptos" panose="020B0004020202020204" pitchFamily="34" charset="0"/>
                <a:cs typeface="Times New Roman" panose="02020603050405020304" pitchFamily="18" charset="0"/>
              </a:rPr>
              <a:t>–</a:t>
            </a:r>
            <a:r>
              <a:rPr lang="en-US" altLang="en-US" sz="2400" dirty="0">
                <a:solidFill>
                  <a:srgbClr val="15284B"/>
                </a:solidFill>
                <a:ea typeface="ＭＳ Ｐゴシック" panose="020B0600070205080204" pitchFamily="34" charset="-128"/>
              </a:rPr>
              <a:t>24, $16.4 million of new loans and $3.0 million of new grants were approved. </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CEF disbursed $1.6 million in grants to Home Missions.</a:t>
            </a:r>
          </a:p>
          <a:p>
            <a:pPr marL="0" indent="0" eaLnBrk="1" hangingPunct="1">
              <a:buNone/>
            </a:pPr>
            <a:endParaRPr lang="en-US" altLang="en-US" dirty="0">
              <a:ea typeface="ＭＳ Ｐゴシック" panose="020B0600070205080204" pitchFamily="34" charset="-128"/>
            </a:endParaRP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pic>
        <p:nvPicPr>
          <p:cNvPr id="4" name="Picture 3" descr="A cross on a stone building&#10;&#10;Description automatically generated">
            <a:extLst>
              <a:ext uri="{FF2B5EF4-FFF2-40B4-BE49-F238E27FC236}">
                <a16:creationId xmlns:a16="http://schemas.microsoft.com/office/drawing/2014/main" id="{510D42F7-C75F-4AD3-CE5F-B8D55B308B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544733" y="1684539"/>
            <a:ext cx="2387600" cy="2108526"/>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10590"/>
            <a:ext cx="8077200" cy="3714750"/>
          </a:xfrm>
        </p:spPr>
        <p:txBody>
          <a:bodyPr/>
          <a:lstStyle/>
          <a:p>
            <a:pPr eaLnBrk="1" hangingPunct="1">
              <a:buNone/>
              <a:defRPr/>
            </a:pPr>
            <a:r>
              <a:rPr lang="en-US" altLang="en-US" sz="2800" dirty="0">
                <a:solidFill>
                  <a:srgbClr val="660033"/>
                </a:solidFill>
                <a:ea typeface="ＭＳ Ｐゴシック" panose="020B0600070205080204" pitchFamily="34" charset="-128"/>
              </a:rPr>
              <a:t>WELS BENEFIT PLANS </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Serves WELS and ELS workers and organizations through administration of the VEBA Health Plan, the Pension Plan, and the Shepherd Plan (for retirement savings).</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More than 80 percent of WELS workers and calling bodies participate in WELS VEBA.</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Coverage and benefits are uniform throughout all 50 states, which supports WELS ministry and the call process by providing benefits regardless of geographic location.</a:t>
            </a: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599" y="881142"/>
            <a:ext cx="8260935" cy="37147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FINANCIAL SERVICES </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WELS’ financial position is strong with healthy reserves and consistent levels of giving.</a:t>
            </a:r>
            <a:endParaRPr lang="en-US" altLang="en-US" sz="2400" dirty="0">
              <a:ea typeface="ＭＳ Ｐゴシック" panose="020B0600070205080204" pitchFamily="34" charset="-128"/>
            </a:endParaRP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Congregation Mission Offerings, which fund 70                                             percent of WELS’ operating budget, were $23.6 million in fiscal year 2024.</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The Financial Stabilization Fund supports about 30 percent of WELS’ operating budget with undesignated, non-CMO funding.</a:t>
            </a: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35926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85725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4515" name="Content Placeholder 2"/>
          <p:cNvSpPr>
            <a:spLocks noGrp="1"/>
          </p:cNvSpPr>
          <p:nvPr>
            <p:ph sz="half" idx="1"/>
          </p:nvPr>
        </p:nvSpPr>
        <p:spPr>
          <a:xfrm>
            <a:off x="933450" y="1962150"/>
            <a:ext cx="3631803" cy="3394472"/>
          </a:xfrm>
        </p:spPr>
        <p:txBody>
          <a:bodyPr/>
          <a:lstStyle/>
          <a:p>
            <a:pPr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Third largest Lutheran church body in the United States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1,241 churches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330,687 baptized members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264,498 communicant members</a:t>
            </a:r>
          </a:p>
          <a:p>
            <a:pPr eaLnBrk="1" hangingPunct="1"/>
            <a:endParaRPr lang="en-US" altLang="en-US" dirty="0">
              <a:ea typeface="ＭＳ Ｐゴシック" panose="020B0600070205080204" pitchFamily="34" charset="-128"/>
            </a:endParaRPr>
          </a:p>
        </p:txBody>
      </p:sp>
      <p:sp>
        <p:nvSpPr>
          <p:cNvPr id="64516" name="Content Placeholder 4"/>
          <p:cNvSpPr txBox="1">
            <a:spLocks/>
          </p:cNvSpPr>
          <p:nvPr/>
        </p:nvSpPr>
        <p:spPr bwMode="auto">
          <a:xfrm>
            <a:off x="4514850" y="1962150"/>
            <a:ext cx="394335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8001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Wingdings" panose="05000000000000000000" pitchFamily="2" charset="2"/>
              <a:buChar char="§"/>
            </a:pPr>
            <a:r>
              <a:rPr lang="en-US" altLang="en-US" sz="2200" dirty="0">
                <a:solidFill>
                  <a:srgbClr val="15284B"/>
                </a:solidFill>
              </a:rPr>
              <a:t>One of the largest parochial school systems in the U.S.</a:t>
            </a:r>
          </a:p>
          <a:p>
            <a:pPr lvl="1" eaLnBrk="1" hangingPunct="1">
              <a:buFont typeface="Wingdings" panose="05000000000000000000" pitchFamily="2" charset="2"/>
              <a:buChar char="§"/>
            </a:pPr>
            <a:r>
              <a:rPr lang="en-US" altLang="en-US" sz="2200" dirty="0">
                <a:solidFill>
                  <a:srgbClr val="15284B"/>
                </a:solidFill>
              </a:rPr>
              <a:t>276 elementary schools</a:t>
            </a:r>
          </a:p>
          <a:p>
            <a:pPr lvl="1" eaLnBrk="1" hangingPunct="1">
              <a:buFont typeface="Wingdings" panose="05000000000000000000" pitchFamily="2" charset="2"/>
              <a:buChar char="§"/>
            </a:pPr>
            <a:r>
              <a:rPr lang="en-US" altLang="en-US" sz="2200" dirty="0">
                <a:solidFill>
                  <a:srgbClr val="15284B"/>
                </a:solidFill>
              </a:rPr>
              <a:t>345 early childhood ministries</a:t>
            </a:r>
          </a:p>
          <a:p>
            <a:pPr lvl="1" eaLnBrk="1" hangingPunct="1">
              <a:buFont typeface="Wingdings" panose="05000000000000000000" pitchFamily="2" charset="2"/>
              <a:buChar char="§"/>
            </a:pPr>
            <a:r>
              <a:rPr lang="en-US" altLang="en-US" sz="2200" dirty="0">
                <a:solidFill>
                  <a:srgbClr val="15284B"/>
                </a:solidFill>
              </a:rPr>
              <a:t>29 area Lutheran high schools</a:t>
            </a:r>
          </a:p>
        </p:txBody>
      </p:sp>
      <p:sp>
        <p:nvSpPr>
          <p:cNvPr id="64517" name="TextBox 8"/>
          <p:cNvSpPr txBox="1">
            <a:spLocks noChangeArrowheads="1"/>
          </p:cNvSpPr>
          <p:nvPr/>
        </p:nvSpPr>
        <p:spPr bwMode="auto">
          <a:xfrm>
            <a:off x="857250" y="1028701"/>
            <a:ext cx="7162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400" i="1" dirty="0">
                <a:solidFill>
                  <a:srgbClr val="15284B"/>
                </a:solidFill>
              </a:rPr>
              <a:t>WELS’ </a:t>
            </a:r>
            <a:r>
              <a:rPr lang="en-US" altLang="ja-JP" sz="2400" i="1" dirty="0">
                <a:solidFill>
                  <a:srgbClr val="15284B"/>
                </a:solidFill>
              </a:rPr>
              <a:t>calling: Nurture the faith of members and spread the gospel of Jesus Christ throughout the world.</a:t>
            </a:r>
            <a:endParaRPr lang="en-US" altLang="en-US" sz="2400" i="1" dirty="0">
              <a:solidFill>
                <a:srgbClr val="15284B"/>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Twelve districts allow for more area-specific ministry.</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is a member of the Confessional Evangelical Lutheran Conference, an organization of 34 confessional church bodies throughout the world.</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headquarters is in Waukesha, Wis.</a:t>
            </a:r>
          </a:p>
          <a:p>
            <a:endParaRPr lang="en-US" altLang="en-US" dirty="0">
              <a:solidFill>
                <a:srgbClr val="15284B"/>
              </a:solidFill>
              <a:ea typeface="ＭＳ Ｐゴシック" panose="020B0600070205080204" pitchFamily="34" charset="-128"/>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From collections that document the administration of WELS to individual congregational records, the WELS Archives, located at the WELS Center for Mission and Ministry, helps preserve and share the history of our synod.</a:t>
            </a:r>
            <a:endParaRPr lang="en-US" altLang="en-US" dirty="0">
              <a:solidFill>
                <a:srgbClr val="15284B"/>
              </a:solidFill>
              <a:ea typeface="ＭＳ Ｐゴシック" panose="020B0600070205080204" pitchFamily="34" charset="-128"/>
            </a:endParaRPr>
          </a:p>
        </p:txBody>
      </p:sp>
    </p:spTree>
    <p:extLst>
      <p:ext uri="{BB962C8B-B14F-4D97-AF65-F5344CB8AC3E}">
        <p14:creationId xmlns:p14="http://schemas.microsoft.com/office/powerpoint/2010/main" val="238366519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5C1B66A-A5C8-BF04-57AF-1BCFFDA61B07}"/>
              </a:ext>
            </a:extLst>
          </p:cNvPr>
          <p:cNvSpPr txBox="1">
            <a:spLocks/>
          </p:cNvSpPr>
          <p:nvPr/>
        </p:nvSpPr>
        <p:spPr>
          <a:xfrm>
            <a:off x="1143000" y="2158465"/>
            <a:ext cx="6934200" cy="857250"/>
          </a:xfrm>
          <a:prstGeom prst="rect">
            <a:avLst/>
          </a:prstGeom>
        </p:spPr>
        <p:txBody>
          <a:bodyPr/>
          <a:lstStyle>
            <a:lvl1pPr algn="ctr" rtl="0" eaLnBrk="0" fontAlgn="base" hangingPunct="0">
              <a:spcBef>
                <a:spcPct val="0"/>
              </a:spcBef>
              <a:spcAft>
                <a:spcPct val="0"/>
              </a:spcAft>
              <a:defRPr sz="33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a:lstStyle>
          <a:p>
            <a:pPr eaLnBrk="1" hangingPunct="1"/>
            <a:r>
              <a:rPr lang="en-US" altLang="en-US" sz="4400" dirty="0">
                <a:solidFill>
                  <a:srgbClr val="15284B"/>
                </a:solidFill>
                <a:ea typeface="ＭＳ Ｐゴシック" panose="020B0600070205080204" pitchFamily="34" charset="-128"/>
              </a:rPr>
              <a:t>Thank you for your support!</a:t>
            </a:r>
          </a:p>
        </p:txBody>
      </p:sp>
      <p:sp>
        <p:nvSpPr>
          <p:cNvPr id="13" name="Content Placeholder 2">
            <a:extLst>
              <a:ext uri="{FF2B5EF4-FFF2-40B4-BE49-F238E27FC236}">
                <a16:creationId xmlns:a16="http://schemas.microsoft.com/office/drawing/2014/main" id="{79BCC7D8-75E9-98AF-0165-75FA59541130}"/>
              </a:ext>
            </a:extLst>
          </p:cNvPr>
          <p:cNvSpPr txBox="1">
            <a:spLocks/>
          </p:cNvSpPr>
          <p:nvPr/>
        </p:nvSpPr>
        <p:spPr>
          <a:xfrm>
            <a:off x="1143000" y="4094607"/>
            <a:ext cx="6934200" cy="1660922"/>
          </a:xfrm>
          <a:prstGeom prst="rect">
            <a:avLst/>
          </a:prstGeom>
        </p:spPr>
        <p:txBody>
          <a:bodyPr/>
          <a:lst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ＭＳ Ｐゴシック" charset="0"/>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ＭＳ Ｐゴシック" charset="0"/>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400" dirty="0">
                <a:solidFill>
                  <a:srgbClr val="15284B"/>
                </a:solidFill>
                <a:ea typeface="ＭＳ Ｐゴシック" panose="020B0600070205080204" pitchFamily="34" charset="-128"/>
              </a:rPr>
              <a:t>N16W23377 Stone Ridge Drive</a:t>
            </a:r>
            <a:br>
              <a:rPr lang="en-US" dirty="0"/>
            </a:br>
            <a:r>
              <a:rPr lang="en-US" altLang="en-US" sz="1400" dirty="0">
                <a:solidFill>
                  <a:srgbClr val="15284B"/>
                </a:solidFill>
                <a:ea typeface="ＭＳ Ｐゴシック" panose="020B0600070205080204" pitchFamily="34" charset="-128"/>
              </a:rPr>
              <a:t>Waukesha, WI 53188-1108</a:t>
            </a:r>
            <a:br>
              <a:rPr lang="en-US" dirty="0"/>
            </a:br>
            <a:r>
              <a:rPr lang="en-US" altLang="en-US" sz="1400" dirty="0">
                <a:solidFill>
                  <a:srgbClr val="15284B"/>
                </a:solidFill>
                <a:ea typeface="ＭＳ Ｐゴシック" panose="020B0600070205080204" pitchFamily="34" charset="-128"/>
              </a:rPr>
              <a:t>wels.net</a:t>
            </a:r>
            <a:br>
              <a:rPr lang="en-US" dirty="0"/>
            </a:br>
            <a:endParaRPr lang="en-US" altLang="en-US" sz="3200" dirty="0">
              <a:solidFill>
                <a:srgbClr val="15284B"/>
              </a:solidFill>
              <a:ea typeface="ＭＳ Ｐゴシック" panose="020B0600070205080204" pitchFamily="34" charset="-128"/>
            </a:endParaRPr>
          </a:p>
        </p:txBody>
      </p:sp>
      <p:pic>
        <p:nvPicPr>
          <p:cNvPr id="14" name="Picture 13">
            <a:extLst>
              <a:ext uri="{FF2B5EF4-FFF2-40B4-BE49-F238E27FC236}">
                <a16:creationId xmlns:a16="http://schemas.microsoft.com/office/drawing/2014/main" id="{79A4986D-7932-9E3C-850D-0870598F81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3131259"/>
            <a:ext cx="1995104" cy="719851"/>
          </a:xfrm>
          <a:prstGeom prst="rect">
            <a:avLst/>
          </a:prstGeom>
        </p:spPr>
      </p:pic>
      <p:pic>
        <p:nvPicPr>
          <p:cNvPr id="4" name="Picture 3">
            <a:extLst>
              <a:ext uri="{FF2B5EF4-FFF2-40B4-BE49-F238E27FC236}">
                <a16:creationId xmlns:a16="http://schemas.microsoft.com/office/drawing/2014/main" id="{C5FFF33C-3131-372E-DFC6-D6E1D7B696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6039" y="0"/>
            <a:ext cx="6591922" cy="1774748"/>
          </a:xfrm>
          <a:prstGeom prst="rect">
            <a:avLst/>
          </a:prstGeom>
        </p:spPr>
      </p:pic>
    </p:spTree>
    <p:extLst>
      <p:ext uri="{BB962C8B-B14F-4D97-AF65-F5344CB8AC3E}">
        <p14:creationId xmlns:p14="http://schemas.microsoft.com/office/powerpoint/2010/main" val="390589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381000" y="933450"/>
            <a:ext cx="8153400" cy="3771900"/>
          </a:xfrm>
        </p:spPr>
        <p:txBody>
          <a:bodyPr/>
          <a:lstStyle/>
          <a:p>
            <a:pPr eaLnBrk="1" hangingPunct="1">
              <a:buFont typeface="Arial" charset="0"/>
              <a:buNone/>
              <a:defRPr/>
            </a:pPr>
            <a:r>
              <a:rPr lang="en-US" sz="3000" spc="-113" dirty="0">
                <a:solidFill>
                  <a:srgbClr val="15284B"/>
                </a:solidFill>
                <a:cs typeface="+mn-cs"/>
              </a:rPr>
              <a:t>MINISTERIAL EDUCATION</a:t>
            </a:r>
          </a:p>
          <a:p>
            <a:pPr lvl="1" eaLnBrk="1" hangingPunct="1">
              <a:buFont typeface="Wingdings" charset="2"/>
              <a:buChar char="§"/>
              <a:defRPr/>
            </a:pPr>
            <a:r>
              <a:rPr lang="en-US" sz="2400" dirty="0">
                <a:solidFill>
                  <a:srgbClr val="15284B"/>
                </a:solidFill>
              </a:rPr>
              <a:t>Prepares pastors, teachers, staff ministers, and missionaries to proclaim Christ’s love in congregations, schools, and mission fields.</a:t>
            </a:r>
          </a:p>
          <a:p>
            <a:pPr lvl="1" eaLnBrk="1" hangingPunct="1">
              <a:buFont typeface="Wingdings" charset="2"/>
              <a:buChar char="§"/>
              <a:defRPr/>
            </a:pPr>
            <a:r>
              <a:rPr lang="en-US" sz="2400" dirty="0">
                <a:solidFill>
                  <a:srgbClr val="15284B"/>
                </a:solidFill>
              </a:rPr>
              <a:t>Includes three levels at four schools.</a:t>
            </a:r>
          </a:p>
          <a:p>
            <a:pPr lvl="1" eaLnBrk="1" hangingPunct="1">
              <a:buFont typeface="Wingdings" charset="2"/>
              <a:buChar char="§"/>
              <a:defRPr/>
            </a:pPr>
            <a:endParaRPr lang="en-US" sz="2400" dirty="0">
              <a:solidFill>
                <a:srgbClr val="15284B"/>
              </a:solidFill>
            </a:endParaRPr>
          </a:p>
          <a:p>
            <a:pPr marL="342900" lvl="1" indent="0" eaLnBrk="1" hangingPunct="1">
              <a:buNone/>
              <a:defRPr/>
            </a:pPr>
            <a:endParaRPr lang="en-US" sz="2400" dirty="0">
              <a:solidFill>
                <a:srgbClr val="15284B"/>
              </a:solidFill>
            </a:endParaRP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3556"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8" name="Straight Connector 7"/>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52B2F92-E10A-036F-1210-B759AB08DF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2985" y="3232433"/>
            <a:ext cx="3738029" cy="1911067"/>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747942"/>
            <a:ext cx="8625840" cy="37719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Martin Luther College, New Ulm, Minn.</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Serves 614 undergraduates and 123 graduate students.</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Prepares men for pastoral training at the seminary and men and women for teaching and staff ministry.</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Prepares international students for ministry in partnership with WELS mission fields.</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Provides programs for continuing education.</a:t>
            </a:r>
          </a:p>
          <a:p>
            <a:pPr lvl="1" eaLnBrk="1" hangingPunct="1">
              <a:buFont typeface="Wingdings" panose="05000000000000000000" pitchFamily="2" charset="2"/>
              <a:buChar char="§"/>
            </a:pPr>
            <a:endParaRPr lang="en-US" altLang="en-US" sz="23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3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700" dirty="0">
              <a:solidFill>
                <a:srgbClr val="15284B"/>
              </a:solidFill>
              <a:ea typeface="ＭＳ Ｐゴシック" panose="020B0600070205080204" pitchFamily="34" charset="-128"/>
            </a:endParaRP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A5CDC48C-11D1-D675-D200-17683AE1A4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4018" y="3778702"/>
            <a:ext cx="3894667" cy="1364798"/>
          </a:xfrm>
          <a:prstGeom prst="rect">
            <a:avLst/>
          </a:prstGeom>
        </p:spPr>
      </p:pic>
    </p:spTree>
    <p:extLst>
      <p:ext uri="{BB962C8B-B14F-4D97-AF65-F5344CB8AC3E}">
        <p14:creationId xmlns:p14="http://schemas.microsoft.com/office/powerpoint/2010/main" val="134390170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1792-2FA8-2277-3E90-94800E689BD2}"/>
            </a:ext>
          </a:extLst>
        </p:cNvPr>
        <p:cNvGrpSpPr/>
        <p:nvPr/>
      </p:nvGrpSpPr>
      <p:grpSpPr>
        <a:xfrm>
          <a:off x="0" y="0"/>
          <a:ext cx="0" cy="0"/>
          <a:chOff x="0" y="0"/>
          <a:chExt cx="0" cy="0"/>
        </a:xfrm>
      </p:grpSpPr>
      <p:sp>
        <p:nvSpPr>
          <p:cNvPr id="4098" name="Content Placeholder 2">
            <a:extLst>
              <a:ext uri="{FF2B5EF4-FFF2-40B4-BE49-F238E27FC236}">
                <a16:creationId xmlns:a16="http://schemas.microsoft.com/office/drawing/2014/main" id="{9072E9C1-80E7-E913-CC24-F0D30685C93F}"/>
              </a:ext>
            </a:extLst>
          </p:cNvPr>
          <p:cNvSpPr>
            <a:spLocks noGrp="1"/>
          </p:cNvSpPr>
          <p:nvPr>
            <p:ph idx="1"/>
          </p:nvPr>
        </p:nvSpPr>
        <p:spPr>
          <a:xfrm>
            <a:off x="381000" y="933450"/>
            <a:ext cx="8299704" cy="3771900"/>
          </a:xfrm>
        </p:spPr>
        <p:txBody>
          <a:bodyPr/>
          <a:lstStyle/>
          <a:p>
            <a:pPr eaLnBrk="1" hangingPunct="1">
              <a:buFont typeface="Arial" charset="0"/>
              <a:buNone/>
              <a:defRPr/>
            </a:pPr>
            <a:r>
              <a:rPr lang="en-US" sz="3000" spc="-113" dirty="0">
                <a:solidFill>
                  <a:srgbClr val="15284B"/>
                </a:solidFill>
                <a:cs typeface="+mn-cs"/>
              </a:rPr>
              <a:t>Wisconsin Lutheran Seminary, Mequon, Wis.</a:t>
            </a:r>
          </a:p>
          <a:p>
            <a:pPr lvl="1" eaLnBrk="1" hangingPunct="1">
              <a:buFont typeface="Wingdings" charset="2"/>
              <a:buChar char="§"/>
              <a:defRPr/>
            </a:pPr>
            <a:r>
              <a:rPr lang="en-US" sz="2400" dirty="0">
                <a:solidFill>
                  <a:srgbClr val="15284B"/>
                </a:solidFill>
              </a:rPr>
              <a:t>Prepares men for pastoral ministry. </a:t>
            </a:r>
          </a:p>
          <a:p>
            <a:pPr lvl="1" eaLnBrk="1" hangingPunct="1">
              <a:buFont typeface="Wingdings" charset="2"/>
              <a:buChar char="§"/>
              <a:defRPr/>
            </a:pPr>
            <a:r>
              <a:rPr lang="en-US" sz="2400" dirty="0">
                <a:solidFill>
                  <a:srgbClr val="15284B"/>
                </a:solidFill>
              </a:rPr>
              <a:t>Has 154 students enrolled—the highest number in 15 years.</a:t>
            </a:r>
          </a:p>
          <a:p>
            <a:pPr lvl="1" eaLnBrk="1" hangingPunct="1">
              <a:buFont typeface="Wingdings" charset="2"/>
              <a:buChar char="§"/>
              <a:defRPr/>
            </a:pPr>
            <a:r>
              <a:rPr lang="en-US" sz="2400" dirty="0">
                <a:solidFill>
                  <a:srgbClr val="15284B"/>
                </a:solidFill>
              </a:rPr>
              <a:t>Serves hundreds of students annually through its Pastoral Studies Institute, which guides spiritual                           leaders from various countries through                                  pre-seminary and seminary training.</a:t>
            </a:r>
          </a:p>
          <a:p>
            <a:pPr lvl="1" eaLnBrk="1" hangingPunct="1">
              <a:buFont typeface="Wingdings" charset="2"/>
              <a:buChar char="§"/>
              <a:defRPr/>
            </a:pPr>
            <a:r>
              <a:rPr lang="en-US" sz="2400" dirty="0">
                <a:solidFill>
                  <a:srgbClr val="15284B"/>
                </a:solidFill>
              </a:rPr>
              <a:t>Provides continuing education through                                Grow in Grace.</a:t>
            </a:r>
          </a:p>
          <a:p>
            <a:pPr lvl="1" eaLnBrk="1" hangingPunct="1">
              <a:buFont typeface="Wingdings" charset="2"/>
              <a:buChar char="§"/>
              <a:defRPr/>
            </a:pPr>
            <a:endParaRPr lang="en-US" sz="2400" dirty="0">
              <a:solidFill>
                <a:srgbClr val="15284B"/>
              </a:solidFill>
            </a:endParaRPr>
          </a:p>
        </p:txBody>
      </p:sp>
      <p:sp>
        <p:nvSpPr>
          <p:cNvPr id="6" name="Rounded Rectangle 5">
            <a:extLst>
              <a:ext uri="{FF2B5EF4-FFF2-40B4-BE49-F238E27FC236}">
                <a16:creationId xmlns:a16="http://schemas.microsoft.com/office/drawing/2014/main" id="{970573B9-D547-5BCF-A76F-604A94DC77B4}"/>
              </a:ext>
            </a:extLst>
          </p:cNvPr>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556" name="Title 1">
            <a:extLst>
              <a:ext uri="{FF2B5EF4-FFF2-40B4-BE49-F238E27FC236}">
                <a16:creationId xmlns:a16="http://schemas.microsoft.com/office/drawing/2014/main" id="{88D68CF7-4959-7841-3568-9C62C709BECF}"/>
              </a:ext>
            </a:extLst>
          </p:cNvPr>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PREPARE</a:t>
            </a:r>
          </a:p>
        </p:txBody>
      </p:sp>
      <p:cxnSp>
        <p:nvCxnSpPr>
          <p:cNvPr id="8" name="Straight Connector 7">
            <a:extLst>
              <a:ext uri="{FF2B5EF4-FFF2-40B4-BE49-F238E27FC236}">
                <a16:creationId xmlns:a16="http://schemas.microsoft.com/office/drawing/2014/main" id="{84F7C7AD-0F72-6D61-61BF-BC46EFB6941D}"/>
              </a:ext>
            </a:extLst>
          </p:cNvPr>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3" name="Picture 2" descr="A person in a suit and tie standing in front of a screen&#10;&#10;Description automatically generated">
            <a:extLst>
              <a:ext uri="{FF2B5EF4-FFF2-40B4-BE49-F238E27FC236}">
                <a16:creationId xmlns:a16="http://schemas.microsoft.com/office/drawing/2014/main" id="{A453459D-47CA-F7B2-446C-D5945211296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684853" y="3018369"/>
            <a:ext cx="2459147" cy="2125131"/>
          </a:xfrm>
          <a:prstGeom prst="rect">
            <a:avLst/>
          </a:prstGeom>
        </p:spPr>
      </p:pic>
    </p:spTree>
    <p:extLst>
      <p:ext uri="{BB962C8B-B14F-4D97-AF65-F5344CB8AC3E}">
        <p14:creationId xmlns:p14="http://schemas.microsoft.com/office/powerpoint/2010/main" val="309637104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533400" y="950319"/>
            <a:ext cx="8001000" cy="1581682"/>
          </a:xfrm>
        </p:spPr>
        <p:txBody>
          <a:bodyPr/>
          <a:lstStyle/>
          <a:p>
            <a:pPr marL="0" indent="0" eaLnBrk="1" hangingPunct="1">
              <a:buNone/>
              <a:defRPr/>
            </a:pPr>
            <a:r>
              <a:rPr lang="en-US" sz="3200" spc="-113" dirty="0">
                <a:solidFill>
                  <a:srgbClr val="15284B"/>
                </a:solidFill>
              </a:rPr>
              <a:t>Luther Preparatory School, Watertown, Wis., and Michigan Lutheran Seminary, Saginaw, Mich. </a:t>
            </a:r>
            <a:r>
              <a:rPr lang="en-US" sz="3200" spc="-113" dirty="0">
                <a:solidFill>
                  <a:srgbClr val="15284B"/>
                </a:solidFill>
                <a:cs typeface="+mn-cs"/>
              </a:rPr>
              <a:t> </a:t>
            </a:r>
          </a:p>
          <a:p>
            <a:pPr eaLnBrk="1" hangingPunct="1">
              <a:buFont typeface="Arial" charset="0"/>
              <a:buChar char="•"/>
              <a:defRPr/>
            </a:pPr>
            <a:endParaRPr lang="en-US" dirty="0">
              <a:solidFill>
                <a:srgbClr val="15284B"/>
              </a:solidFill>
              <a:cs typeface="+mn-cs"/>
            </a:endParaRPr>
          </a:p>
        </p:txBody>
      </p:sp>
      <p:sp>
        <p:nvSpPr>
          <p:cNvPr id="7" name="Rounded Rectangle 6"/>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2E8FB89-0A1F-4E39-9C0D-07595E4E4CC2}"/>
              </a:ext>
            </a:extLst>
          </p:cNvPr>
          <p:cNvSpPr txBox="1"/>
          <p:nvPr/>
        </p:nvSpPr>
        <p:spPr>
          <a:xfrm>
            <a:off x="524256" y="2220435"/>
            <a:ext cx="7585165" cy="2954655"/>
          </a:xfrm>
          <a:prstGeom prst="rect">
            <a:avLst/>
          </a:prstGeom>
          <a:noFill/>
        </p:spPr>
        <p:txBody>
          <a:bodyPr wrap="square" rtlCol="0">
            <a:spAutoFit/>
          </a:bodyPr>
          <a:lstStyle/>
          <a:p>
            <a:pPr marL="556895" lvl="1" indent="-213995" eaLnBrk="1" hangingPunct="1">
              <a:buFont typeface="Wingdings" charset="2"/>
              <a:buChar char="§"/>
              <a:defRPr/>
            </a:pPr>
            <a:r>
              <a:rPr lang="en-US" sz="2800" dirty="0">
                <a:solidFill>
                  <a:srgbClr val="15284B"/>
                </a:solidFill>
              </a:rPr>
              <a:t>Prepare high school students for          future service as pastors, teachers,       staff ministers, and congregational           leaders.</a:t>
            </a:r>
            <a:endParaRPr lang="en-US" sz="2800" dirty="0">
              <a:solidFill>
                <a:srgbClr val="15284B"/>
              </a:solidFill>
              <a:cs typeface="Calibri"/>
            </a:endParaRPr>
          </a:p>
          <a:p>
            <a:pPr marL="556895" lvl="1" indent="-213995" eaLnBrk="1" hangingPunct="1">
              <a:buFont typeface="Wingdings" charset="2"/>
              <a:buChar char="§"/>
              <a:defRPr/>
            </a:pPr>
            <a:r>
              <a:rPr lang="en-US" sz="2800" dirty="0">
                <a:solidFill>
                  <a:srgbClr val="15284B"/>
                </a:solidFill>
              </a:rPr>
              <a:t>Serve 415 students at LPS                     and 190 at MLS.</a:t>
            </a:r>
            <a:endParaRPr lang="en-US" sz="2800" dirty="0">
              <a:solidFill>
                <a:srgbClr val="15284B"/>
              </a:solidFill>
              <a:cs typeface="Calibri"/>
            </a:endParaRPr>
          </a:p>
          <a:p>
            <a:endParaRPr lang="en-US" dirty="0"/>
          </a:p>
        </p:txBody>
      </p:sp>
      <p:pic>
        <p:nvPicPr>
          <p:cNvPr id="6" name="Picture 5" descr="Two girls posing for a picture&#10;&#10;Description automatically generated">
            <a:extLst>
              <a:ext uri="{FF2B5EF4-FFF2-40B4-BE49-F238E27FC236}">
                <a16:creationId xmlns:a16="http://schemas.microsoft.com/office/drawing/2014/main" id="{A34D0F5A-60EE-7669-B45A-7BBFF9D731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86319" y="2585820"/>
            <a:ext cx="2923063" cy="2192298"/>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BC17D-2C10-4072-E04D-81363BCE33D8}"/>
            </a:ext>
          </a:extLst>
        </p:cNvPr>
        <p:cNvGrpSpPr/>
        <p:nvPr/>
      </p:nvGrpSpPr>
      <p:grpSpPr>
        <a:xfrm>
          <a:off x="0" y="0"/>
          <a:ext cx="0" cy="0"/>
          <a:chOff x="0" y="0"/>
          <a:chExt cx="0" cy="0"/>
        </a:xfrm>
      </p:grpSpPr>
      <p:sp>
        <p:nvSpPr>
          <p:cNvPr id="7" name="Rounded Rectangle 6">
            <a:extLst>
              <a:ext uri="{FF2B5EF4-FFF2-40B4-BE49-F238E27FC236}">
                <a16:creationId xmlns:a16="http://schemas.microsoft.com/office/drawing/2014/main" id="{3C8EA578-865C-FF7B-FA21-2A0E084A444B}"/>
              </a:ext>
            </a:extLst>
          </p:cNvPr>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itle 1">
            <a:extLst>
              <a:ext uri="{FF2B5EF4-FFF2-40B4-BE49-F238E27FC236}">
                <a16:creationId xmlns:a16="http://schemas.microsoft.com/office/drawing/2014/main" id="{F4F9EC0C-EEDF-D18D-4D55-1CDBE789AED1}"/>
              </a:ext>
            </a:extLst>
          </p:cNvPr>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PREPARE</a:t>
            </a:r>
          </a:p>
        </p:txBody>
      </p:sp>
      <p:cxnSp>
        <p:nvCxnSpPr>
          <p:cNvPr id="9" name="Straight Connector 8">
            <a:extLst>
              <a:ext uri="{FF2B5EF4-FFF2-40B4-BE49-F238E27FC236}">
                <a16:creationId xmlns:a16="http://schemas.microsoft.com/office/drawing/2014/main" id="{228C3007-79F6-A3D2-8D65-42EEAEF8F355}"/>
              </a:ext>
            </a:extLst>
          </p:cNvPr>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F1A3452B-69EB-B095-0B91-290D85CA1E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110" y="1325314"/>
            <a:ext cx="7146046" cy="3132727"/>
          </a:xfrm>
          <a:prstGeom prst="rect">
            <a:avLst/>
          </a:prstGeom>
        </p:spPr>
      </p:pic>
    </p:spTree>
    <p:extLst>
      <p:ext uri="{BB962C8B-B14F-4D97-AF65-F5344CB8AC3E}">
        <p14:creationId xmlns:p14="http://schemas.microsoft.com/office/powerpoint/2010/main" val="402616347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399" y="990600"/>
            <a:ext cx="8149128" cy="3486150"/>
          </a:xfrm>
          <a:noFill/>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Conducts gospel outreach in 46 countries and is exploring opportunities in 19 additional countries.</a:t>
            </a:r>
            <a:endParaRPr lang="en-US" altLang="en-US" sz="2800" dirty="0">
              <a:solidFill>
                <a:srgbClr val="15284B"/>
              </a:solidFill>
              <a:ea typeface="ＭＳ Ｐゴシック" panose="020B0600070205080204" pitchFamily="34" charset="-128"/>
              <a:cs typeface="Calibri"/>
            </a:endParaRP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cs typeface="Calibri"/>
              </a:rPr>
              <a:t>Forty-seven missionaries partner                          with more than 500 national                            pastors to conduct outreach and                          train more than 400 students for                     service in Christ’s kingdom.</a:t>
            </a:r>
          </a:p>
          <a:p>
            <a:pPr marL="556895" lvl="1" indent="-213995"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cs typeface="Calibri"/>
            </a:endParaRP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9" name="Rounded Rectangle 8"/>
          <p:cNvSpPr/>
          <p:nvPr/>
        </p:nvSpPr>
        <p:spPr>
          <a:xfrm>
            <a:off x="-68910" y="-57150"/>
            <a:ext cx="42862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1"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2" name="Straight Connector 11"/>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descr="A group of men wearing robes and robes&#10;&#10;Description automatically generated">
            <a:extLst>
              <a:ext uri="{FF2B5EF4-FFF2-40B4-BE49-F238E27FC236}">
                <a16:creationId xmlns:a16="http://schemas.microsoft.com/office/drawing/2014/main" id="{154347A1-61C6-2BED-D81A-933E26F371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1073" y="3003805"/>
            <a:ext cx="2852927" cy="213969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872694"/>
            <a:ext cx="8550067"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Native American reservations: </a:t>
            </a:r>
            <a:r>
              <a:rPr lang="en-US" altLang="en-US" sz="2400" dirty="0">
                <a:solidFill>
                  <a:srgbClr val="15284B"/>
                </a:solidFill>
                <a:ea typeface="ＭＳ Ｐゴシック" panose="020B0600070205080204" pitchFamily="34" charset="-128"/>
              </a:rPr>
              <a:t>The gospel is being shared on the Apache reservations and the Native Christians Network has begun outreach to additional tribes. </a:t>
            </a:r>
            <a:endParaRPr lang="en-US" altLang="en-US" sz="2400" dirty="0">
              <a:solidFill>
                <a:srgbClr val="660033"/>
              </a:solidFill>
              <a:ea typeface="ＭＳ Ｐゴシック" panose="020B0600070205080204" pitchFamily="34" charset="-128"/>
            </a:endParaRP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Africa: </a:t>
            </a:r>
            <a:r>
              <a:rPr lang="en-US" altLang="en-US" sz="2400" dirty="0">
                <a:solidFill>
                  <a:srgbClr val="15284B"/>
                </a:solidFill>
                <a:ea typeface="ＭＳ Ｐゴシック" panose="020B0600070205080204" pitchFamily="34" charset="-128"/>
              </a:rPr>
              <a:t>Missionaries and national church partners from 7 countries are exploring outreach and following up with TELL contacts in 16 other countries.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Asia Oceania:</a:t>
            </a:r>
            <a:r>
              <a:rPr lang="en-US" altLang="en-US" sz="2400" dirty="0">
                <a:solidFill>
                  <a:srgbClr val="15284B"/>
                </a:solidFill>
                <a:ea typeface="ＭＳ Ｐゴシック" panose="020B0600070205080204" pitchFamily="34" charset="-128"/>
              </a:rPr>
              <a:t> Seventeen missionaries have joined together to equip, encourage, and empower others to bring the gospel to 1.8 billion unreached souls.</a:t>
            </a: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dce1381-54c6-4e94-9768-2f8de58d8427">
      <UserInfo>
        <DisplayName>Briana Lambrecht</DisplayName>
        <AccountId>65</AccountId>
        <AccountType/>
      </UserInfo>
      <UserInfo>
        <DisplayName>Julie Wietzke</DisplayName>
        <AccountId>63</AccountId>
        <AccountType/>
      </UserInfo>
      <UserInfo>
        <DisplayName>Kurt Lueneburg</DisplayName>
        <AccountId>21</AccountId>
        <AccountType/>
      </UserInfo>
      <UserInfo>
        <DisplayName>Lee Hitter</DisplayName>
        <AccountId>62</AccountId>
        <AccountType/>
      </UserInfo>
      <UserInfo>
        <DisplayName>Nicole Balza</DisplayName>
        <AccountId>139</AccountId>
        <AccountType/>
      </UserInfo>
      <UserInfo>
        <DisplayName>Amanda Klemp</DisplayName>
        <AccountId>149</AccountId>
        <AccountType/>
      </UserInfo>
      <UserInfo>
        <DisplayName>Adam Goede</DisplayName>
        <AccountId>17</AccountId>
        <AccountType/>
      </UserInfo>
    </SharedWithUsers>
    <lcf76f155ced4ddcb4097134ff3c332f xmlns="160cd40c-04f1-4fc0-909f-d8eabc64c705">
      <Terms xmlns="http://schemas.microsoft.com/office/infopath/2007/PartnerControls"/>
    </lcf76f155ced4ddcb4097134ff3c332f>
    <TaxCatchAll xmlns="9d1aa794-ada9-4a3e-9c2a-189f245fcbb8" xsi:nil="true"/>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88FFD282F3C945BDA464E8B29FCC92" ma:contentTypeVersion="17" ma:contentTypeDescription="Create a new document." ma:contentTypeScope="" ma:versionID="debbe56aab8995b13f811a77963a76e0">
  <xsd:schema xmlns:xsd="http://www.w3.org/2001/XMLSchema" xmlns:xs="http://www.w3.org/2001/XMLSchema" xmlns:p="http://schemas.microsoft.com/office/2006/metadata/properties" xmlns:ns2="bdce1381-54c6-4e94-9768-2f8de58d8427" xmlns:ns3="160cd40c-04f1-4fc0-909f-d8eabc64c705" xmlns:ns4="9d1aa794-ada9-4a3e-9c2a-189f245fcbb8" targetNamespace="http://schemas.microsoft.com/office/2006/metadata/properties" ma:root="true" ma:fieldsID="86c430c7b939996faa8d5128238c4f98" ns2:_="" ns3:_="" ns4:_="">
    <xsd:import namespace="bdce1381-54c6-4e94-9768-2f8de58d8427"/>
    <xsd:import namespace="160cd40c-04f1-4fc0-909f-d8eabc64c705"/>
    <xsd:import namespace="9d1aa794-ada9-4a3e-9c2a-189f245fcbb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ce1381-54c6-4e94-9768-2f8de58d842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0cd40c-04f1-4fc0-909f-d8eabc64c70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50e1b83-9df9-4a26-aedb-ff3d8b0dda66"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1aa794-ada9-4a3e-9c2a-189f245fcbb8"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8f47af6-b702-401e-bd31-75c3f6f41437}" ma:internalName="TaxCatchAll" ma:showField="CatchAllData" ma:web="bdce1381-54c6-4e94-9768-2f8de58d84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0775AF-789F-413C-BB3E-3E98C2EE2D0A}">
  <ds:schemaRefs>
    <ds:schemaRef ds:uri="http://schemas.microsoft.com/office/2006/documentManagement/types"/>
    <ds:schemaRef ds:uri="http://purl.org/dc/dcmitype/"/>
    <ds:schemaRef ds:uri="160cd40c-04f1-4fc0-909f-d8eabc64c705"/>
    <ds:schemaRef ds:uri="http://schemas.microsoft.com/office/infopath/2007/PartnerControls"/>
    <ds:schemaRef ds:uri="http://schemas.microsoft.com/office/2006/metadata/properties"/>
    <ds:schemaRef ds:uri="http://www.w3.org/XML/1998/namespace"/>
    <ds:schemaRef ds:uri="9d1aa794-ada9-4a3e-9c2a-189f245fcbb8"/>
    <ds:schemaRef ds:uri="http://purl.org/dc/elements/1.1/"/>
    <ds:schemaRef ds:uri="bdce1381-54c6-4e94-9768-2f8de58d8427"/>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2061322A-CB12-439D-8B26-4E3B40EF20A6}">
  <ds:schemaRefs>
    <ds:schemaRef ds:uri="http://schemas.microsoft.com/office/2006/metadata/longProperties"/>
  </ds:schemaRefs>
</ds:datastoreItem>
</file>

<file path=customXml/itemProps3.xml><?xml version="1.0" encoding="utf-8"?>
<ds:datastoreItem xmlns:ds="http://schemas.openxmlformats.org/officeDocument/2006/customXml" ds:itemID="{6098A5A9-6CDF-41AC-96D5-890BC0CF19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ce1381-54c6-4e94-9768-2f8de58d8427"/>
    <ds:schemaRef ds:uri="160cd40c-04f1-4fc0-909f-d8eabc64c705"/>
    <ds:schemaRef ds:uri="9d1aa794-ada9-4a3e-9c2a-189f245fcb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872276C-E547-4BFF-98A0-5CF81E2C9A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Breeze.thmx</Template>
  <TotalTime>4603</TotalTime>
  <Words>1937</Words>
  <Application>Microsoft Office PowerPoint</Application>
  <PresentationFormat>On-screen Show (16:9)</PresentationFormat>
  <Paragraphs>178</Paragraphs>
  <Slides>26</Slides>
  <Notes>26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26</vt:i4>
      </vt:variant>
    </vt:vector>
  </HeadingPairs>
  <TitlesOfParts>
    <vt:vector size="38" baseType="lpstr">
      <vt:lpstr>ＭＳ Ｐゴシック</vt:lpstr>
      <vt:lpstr>Aptos</vt:lpstr>
      <vt:lpstr>Arial</vt:lpstr>
      <vt:lpstr>Calibri</vt:lpstr>
      <vt:lpstr>FrutigerLTStd-Bold</vt:lpstr>
      <vt:lpstr>FrutigerLTStd-BoldCn</vt:lpstr>
      <vt:lpstr>FrutigerLTStd-Cn</vt:lpstr>
      <vt:lpstr>FrutigerLTStd-Light</vt:lpstr>
      <vt:lpstr>FrutigerLTStd-LightCn</vt:lpstr>
      <vt:lpstr>Times New Roman</vt:lpstr>
      <vt:lpstr>Wingdings</vt:lpstr>
      <vt:lpstr>Office Theme</vt:lpstr>
      <vt:lpstr>PowerPoint Presentation</vt:lpstr>
      <vt:lpstr>Message from the President</vt:lpstr>
      <vt:lpstr>PowerPoint Presentation</vt:lpstr>
      <vt:lpstr>PowerPoint Presentation</vt:lpstr>
      <vt:lpstr>PowerPoint Presentation</vt:lpstr>
      <vt:lpstr>PowerPoint Presentation</vt:lpstr>
      <vt:lpstr>PowerPoint Presentation</vt:lpstr>
      <vt:lpstr>CALLED TO PROCLAIM</vt:lpstr>
      <vt:lpstr>CALLED TO PROCLAIM</vt:lpstr>
      <vt:lpstr>CALLED TO PROCLAIM</vt:lpstr>
      <vt:lpstr>CALLED TO PROCLAIM</vt:lpstr>
      <vt:lpstr>CALLED TO PROCLAIM</vt:lpstr>
      <vt:lpstr>CALLED TO PROCLAIM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WELS in brief</vt:lpstr>
      <vt:lpstr>WELS in brief</vt:lpstr>
      <vt:lpstr>WELS in brief</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creator>Briana Lambrecht</dc:creator>
  <cp:lastModifiedBy>Adam Goede</cp:lastModifiedBy>
  <cp:revision>11</cp:revision>
  <dcterms:created xsi:type="dcterms:W3CDTF">2015-12-09T17:19:11Z</dcterms:created>
  <dcterms:modified xsi:type="dcterms:W3CDTF">2025-01-07T16:42:19Z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display_urn:schemas-microsoft-com:office:office#Editor">
    <vt:lpwstr>Adam Goede</vt:lpwstr>
  </property>
  <property fmtid="{D5CDD505-2E9C-101B-9397-08002B2CF9AE}" pid="4" name="xd_Signature">
    <vt:lpwstr/>
  </property>
  <property fmtid="{D5CDD505-2E9C-101B-9397-08002B2CF9AE}" pid="5" name="TemplateUrl">
    <vt:lpwstr/>
  </property>
  <property fmtid="{D5CDD505-2E9C-101B-9397-08002B2CF9AE}" pid="6" name="xd_ProgID">
    <vt:lpwstr/>
  </property>
  <property fmtid="{D5CDD505-2E9C-101B-9397-08002B2CF9AE}" pid="7" name="display_urn:schemas-microsoft-com:office:office#Author">
    <vt:lpwstr>Adam Goede</vt:lpwstr>
  </property>
  <property fmtid="{D5CDD505-2E9C-101B-9397-08002B2CF9AE}" pid="8" name="ContentTypeId">
    <vt:lpwstr>0x0101006E88FFD282F3C945BDA464E8B29FCC92</vt:lpwstr>
  </property>
  <property fmtid="{D5CDD505-2E9C-101B-9397-08002B2CF9AE}" pid="9" name="MediaServiceImageTags">
    <vt:lpwstr/>
  </property>
</Properties>
</file>