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64" r:id="rId6"/>
  </p:sldMasterIdLst>
  <p:notesMasterIdLst>
    <p:notesMasterId r:id="rId41"/>
  </p:notesMasterIdLst>
  <p:handoutMasterIdLst>
    <p:handoutMasterId r:id="rId42"/>
  </p:handoutMasterIdLst>
  <p:sldIdLst>
    <p:sldId id="256" r:id="rId7"/>
    <p:sldId id="257" r:id="rId8"/>
    <p:sldId id="287" r:id="rId9"/>
    <p:sldId id="313" r:id="rId10"/>
    <p:sldId id="310" r:id="rId11"/>
    <p:sldId id="311" r:id="rId12"/>
    <p:sldId id="305" r:id="rId13"/>
    <p:sldId id="306" r:id="rId14"/>
    <p:sldId id="304" r:id="rId15"/>
    <p:sldId id="261" r:id="rId16"/>
    <p:sldId id="312" r:id="rId17"/>
    <p:sldId id="275" r:id="rId18"/>
    <p:sldId id="273" r:id="rId19"/>
    <p:sldId id="271" r:id="rId20"/>
    <p:sldId id="274" r:id="rId21"/>
    <p:sldId id="280" r:id="rId22"/>
    <p:sldId id="263" r:id="rId23"/>
    <p:sldId id="277" r:id="rId24"/>
    <p:sldId id="276" r:id="rId25"/>
    <p:sldId id="281" r:id="rId26"/>
    <p:sldId id="260" r:id="rId27"/>
    <p:sldId id="262" r:id="rId28"/>
    <p:sldId id="282" r:id="rId29"/>
    <p:sldId id="314" r:id="rId30"/>
    <p:sldId id="283" r:id="rId31"/>
    <p:sldId id="279" r:id="rId32"/>
    <p:sldId id="278" r:id="rId33"/>
    <p:sldId id="315" r:id="rId34"/>
    <p:sldId id="285" r:id="rId35"/>
    <p:sldId id="307" r:id="rId36"/>
    <p:sldId id="308" r:id="rId37"/>
    <p:sldId id="309" r:id="rId38"/>
    <p:sldId id="297" r:id="rId39"/>
    <p:sldId id="2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9EC"/>
    <a:srgbClr val="D7F4F5"/>
    <a:srgbClr val="14B6C2"/>
    <a:srgbClr val="009999"/>
    <a:srgbClr val="0A505A"/>
    <a:srgbClr val="69B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"/>
    <p:restoredTop sz="94615"/>
  </p:normalViewPr>
  <p:slideViewPr>
    <p:cSldViewPr snapToGrid="0" snapToObjects="1">
      <p:cViewPr varScale="1">
        <p:scale>
          <a:sx n="70" d="100"/>
          <a:sy n="70" d="100"/>
        </p:scale>
        <p:origin x="9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yerjd\Documents\Office\WELS\CLS\Synod%20Convention2017\principal%20attrition%20ch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AEE9E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8B-410E-B48A-EC7984617D70}"/>
              </c:ext>
            </c:extLst>
          </c:dPt>
          <c:dPt>
            <c:idx val="1"/>
            <c:bubble3D val="0"/>
            <c:spPr>
              <a:solidFill>
                <a:srgbClr val="AEE9E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8B-410E-B48A-EC7984617D70}"/>
              </c:ext>
            </c:extLst>
          </c:dPt>
          <c:dPt>
            <c:idx val="2"/>
            <c:bubble3D val="0"/>
            <c:spPr>
              <a:solidFill>
                <a:srgbClr val="AEE9E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8B-410E-B48A-EC7984617D70}"/>
              </c:ext>
            </c:extLst>
          </c:dPt>
          <c:dPt>
            <c:idx val="3"/>
            <c:bubble3D val="0"/>
            <c:spPr>
              <a:solidFill>
                <a:srgbClr val="AEE9E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8B-410E-B48A-EC7984617D70}"/>
              </c:ext>
            </c:extLst>
          </c:dPt>
          <c:dPt>
            <c:idx val="4"/>
            <c:bubble3D val="0"/>
            <c:spPr>
              <a:solidFill>
                <a:srgbClr val="AEE9E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8B-410E-B48A-EC7984617D70}"/>
              </c:ext>
            </c:extLst>
          </c:dPt>
          <c:dPt>
            <c:idx val="5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8B-410E-B48A-EC7984617D70}"/>
              </c:ext>
            </c:extLst>
          </c:dPt>
          <c:dLbls>
            <c:delete val="1"/>
          </c:dLbls>
          <c:cat>
            <c:strRef>
              <c:f>'[principal attrition chart.xlsx]Sheet1'!$A$16:$A$21</c:f>
              <c:strCache>
                <c:ptCount val="6"/>
                <c:pt idx="0">
                  <c:v>CALL - principal</c:v>
                </c:pt>
                <c:pt idx="1">
                  <c:v>CALL - non-principal</c:v>
                </c:pt>
                <c:pt idx="2">
                  <c:v>RESIGN</c:v>
                </c:pt>
                <c:pt idx="3">
                  <c:v>RETIRE</c:v>
                </c:pt>
                <c:pt idx="4">
                  <c:v>ELIMINATED</c:v>
                </c:pt>
                <c:pt idx="5">
                  <c:v>No change</c:v>
                </c:pt>
              </c:strCache>
            </c:strRef>
          </c:cat>
          <c:val>
            <c:numRef>
              <c:f>'[principal attrition chart.xlsx]Sheet1'!$B$16:$B$21</c:f>
              <c:numCache>
                <c:formatCode>General</c:formatCode>
                <c:ptCount val="6"/>
                <c:pt idx="0">
                  <c:v>45</c:v>
                </c:pt>
                <c:pt idx="1">
                  <c:v>29</c:v>
                </c:pt>
                <c:pt idx="2">
                  <c:v>37</c:v>
                </c:pt>
                <c:pt idx="3">
                  <c:v>22</c:v>
                </c:pt>
                <c:pt idx="4">
                  <c:v>7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B-410E-B48A-EC7984617D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14B6C2"/>
            </a:solidFill>
            <a:ln w="0"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4B6C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6-4824-8D18-B986E043CCDB}"/>
              </c:ext>
            </c:extLst>
          </c:dPt>
          <c:val>
            <c:numRef>
              <c:f>Sheet2!$D$22:$H$22</c:f>
              <c:numCache>
                <c:formatCode>0%</c:formatCode>
                <c:ptCount val="5"/>
                <c:pt idx="0">
                  <c:v>1</c:v>
                </c:pt>
                <c:pt idx="1">
                  <c:v>0.75</c:v>
                </c:pt>
                <c:pt idx="2">
                  <c:v>0.5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6-4824-8D18-B986E043C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-2091407464"/>
        <c:axId val="2143932856"/>
      </c:barChart>
      <c:catAx>
        <c:axId val="-2091407464"/>
        <c:scaling>
          <c:orientation val="minMax"/>
        </c:scaling>
        <c:delete val="1"/>
        <c:axPos val="b"/>
        <c:numFmt formatCode="\20\1\2" sourceLinked="0"/>
        <c:majorTickMark val="none"/>
        <c:minorTickMark val="none"/>
        <c:tickLblPos val="nextTo"/>
        <c:crossAx val="2143932856"/>
        <c:crosses val="autoZero"/>
        <c:auto val="1"/>
        <c:lblAlgn val="ctr"/>
        <c:lblOffset val="1"/>
        <c:tickLblSkip val="1"/>
        <c:noMultiLvlLbl val="0"/>
      </c:catAx>
      <c:valAx>
        <c:axId val="2143932856"/>
        <c:scaling>
          <c:orientation val="minMax"/>
          <c:max val="1"/>
        </c:scaling>
        <c:delete val="0"/>
        <c:axPos val="l"/>
        <c:majorGridlines>
          <c:spPr>
            <a:ln w="38100" cap="flat" cmpd="sng" algn="ctr">
              <a:solidFill>
                <a:srgbClr val="0A505A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14074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43636818389099"/>
          <c:y val="2.6000885184036801E-2"/>
          <c:w val="0.53844218507886998"/>
          <c:h val="0.94799822963192704"/>
        </c:manualLayout>
      </c:layout>
      <c:pieChart>
        <c:varyColors val="1"/>
        <c:ser>
          <c:idx val="0"/>
          <c:order val="0"/>
          <c:spPr>
            <a:solidFill>
              <a:srgbClr val="14B6C2"/>
            </a:solidFill>
            <a:ln>
              <a:noFill/>
            </a:ln>
          </c:spPr>
          <c:dPt>
            <c:idx val="0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8B-410E-B48A-EC7984617D70}"/>
              </c:ext>
            </c:extLst>
          </c:dPt>
          <c:dPt>
            <c:idx val="1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8B-410E-B48A-EC7984617D70}"/>
              </c:ext>
            </c:extLst>
          </c:dPt>
          <c:dPt>
            <c:idx val="2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8B-410E-B48A-EC7984617D70}"/>
              </c:ext>
            </c:extLst>
          </c:dPt>
          <c:dPt>
            <c:idx val="3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8B-410E-B48A-EC7984617D70}"/>
              </c:ext>
            </c:extLst>
          </c:dPt>
          <c:dPt>
            <c:idx val="4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8B-410E-B48A-EC7984617D70}"/>
              </c:ext>
            </c:extLst>
          </c:dPt>
          <c:dPt>
            <c:idx val="5"/>
            <c:bubble3D val="0"/>
            <c:spPr>
              <a:solidFill>
                <a:srgbClr val="14B6C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8B-410E-B48A-EC7984617D70}"/>
              </c:ext>
            </c:extLst>
          </c:dPt>
          <c:dLbls>
            <c:delete val="1"/>
          </c:dLbls>
          <c:cat>
            <c:strRef>
              <c:f>'[principal attrition chart.xlsx]Sheet1'!$A$16:$A$21</c:f>
              <c:strCache>
                <c:ptCount val="6"/>
                <c:pt idx="0">
                  <c:v>CALL - principal</c:v>
                </c:pt>
                <c:pt idx="1">
                  <c:v>CALL - non-principal</c:v>
                </c:pt>
                <c:pt idx="2">
                  <c:v>RESIGN</c:v>
                </c:pt>
                <c:pt idx="3">
                  <c:v>RETIRE</c:v>
                </c:pt>
                <c:pt idx="4">
                  <c:v>ELIMINATED</c:v>
                </c:pt>
                <c:pt idx="5">
                  <c:v>No change</c:v>
                </c:pt>
              </c:strCache>
            </c:strRef>
          </c:cat>
          <c:val>
            <c:numRef>
              <c:f>'[principal attrition chart.xlsx]Sheet1'!$B$16:$B$21</c:f>
              <c:numCache>
                <c:formatCode>General</c:formatCode>
                <c:ptCount val="6"/>
                <c:pt idx="0">
                  <c:v>45</c:v>
                </c:pt>
                <c:pt idx="1">
                  <c:v>29</c:v>
                </c:pt>
                <c:pt idx="2">
                  <c:v>37</c:v>
                </c:pt>
                <c:pt idx="3">
                  <c:v>22</c:v>
                </c:pt>
                <c:pt idx="4">
                  <c:v>7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B-410E-B48A-EC7984617D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B-410E-B48A-EC7984617D70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B-410E-B48A-EC7984617D70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B-410E-B48A-EC7984617D70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B-410E-B48A-EC7984617D70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8B-410E-B48A-EC7984617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78B-410E-B48A-EC7984617D70}"/>
              </c:ext>
            </c:extLst>
          </c:dPt>
          <c:dLbls>
            <c:delete val="1"/>
          </c:dLbls>
          <c:cat>
            <c:strRef>
              <c:f>'[principal attrition chart.xlsx]Sheet1'!$A$16:$A$21</c:f>
              <c:strCache>
                <c:ptCount val="6"/>
                <c:pt idx="0">
                  <c:v>CALL - principal</c:v>
                </c:pt>
                <c:pt idx="1">
                  <c:v>CALL - non-principal</c:v>
                </c:pt>
                <c:pt idx="2">
                  <c:v>RESIGN</c:v>
                </c:pt>
                <c:pt idx="3">
                  <c:v>RETIRE</c:v>
                </c:pt>
                <c:pt idx="4">
                  <c:v>ELIMINATED</c:v>
                </c:pt>
                <c:pt idx="5">
                  <c:v>No change</c:v>
                </c:pt>
              </c:strCache>
            </c:strRef>
          </c:cat>
          <c:val>
            <c:numRef>
              <c:f>'[principal attrition chart.xlsx]Sheet1'!$B$16:$B$21</c:f>
              <c:numCache>
                <c:formatCode>General</c:formatCode>
                <c:ptCount val="6"/>
                <c:pt idx="0">
                  <c:v>45</c:v>
                </c:pt>
                <c:pt idx="1">
                  <c:v>29</c:v>
                </c:pt>
                <c:pt idx="2">
                  <c:v>37</c:v>
                </c:pt>
                <c:pt idx="3">
                  <c:v>22</c:v>
                </c:pt>
                <c:pt idx="4">
                  <c:v>7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B-410E-B48A-EC7984617D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  <a:effectLst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B-410E-B48A-EC7984617D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B-410E-B48A-EC7984617D7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B-410E-B48A-EC7984617D7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B-410E-B48A-EC7984617D7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8B-410E-B48A-EC7984617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78B-410E-B48A-EC7984617D70}"/>
              </c:ext>
            </c:extLst>
          </c:dPt>
          <c:dLbls>
            <c:delete val="1"/>
          </c:dLbls>
          <c:cat>
            <c:strRef>
              <c:f>'[principal attrition chart.xlsx]Sheet1'!$A$16:$A$21</c:f>
              <c:strCache>
                <c:ptCount val="6"/>
                <c:pt idx="0">
                  <c:v>CALL - principal</c:v>
                </c:pt>
                <c:pt idx="1">
                  <c:v>CALL - non-principal</c:v>
                </c:pt>
                <c:pt idx="2">
                  <c:v>RESIGN</c:v>
                </c:pt>
                <c:pt idx="3">
                  <c:v>RETIRE</c:v>
                </c:pt>
                <c:pt idx="4">
                  <c:v>ELIMINATED</c:v>
                </c:pt>
                <c:pt idx="5">
                  <c:v>No change</c:v>
                </c:pt>
              </c:strCache>
            </c:strRef>
          </c:cat>
          <c:val>
            <c:numRef>
              <c:f>'[principal attrition chart.xlsx]Sheet1'!$B$16:$B$21</c:f>
              <c:numCache>
                <c:formatCode>General</c:formatCode>
                <c:ptCount val="6"/>
                <c:pt idx="0">
                  <c:v>45</c:v>
                </c:pt>
                <c:pt idx="1">
                  <c:v>29</c:v>
                </c:pt>
                <c:pt idx="2">
                  <c:v>37</c:v>
                </c:pt>
                <c:pt idx="3">
                  <c:v>22</c:v>
                </c:pt>
                <c:pt idx="4">
                  <c:v>7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B-410E-B48A-EC7984617D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8937878064901"/>
          <c:y val="5.2001770368073498E-2"/>
          <c:w val="0.53844218507886998"/>
          <c:h val="0.9479982296319270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8B-410E-B48A-EC7984617D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8B-410E-B48A-EC7984617D7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8B-410E-B48A-EC7984617D70}"/>
              </c:ext>
            </c:extLst>
          </c:dPt>
          <c:dPt>
            <c:idx val="3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8B-410E-B48A-EC7984617D7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8B-410E-B48A-EC7984617D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8B-410E-B48A-EC7984617D70}"/>
              </c:ext>
            </c:extLst>
          </c:dPt>
          <c:dLbls>
            <c:delete val="1"/>
          </c:dLbls>
          <c:cat>
            <c:strRef>
              <c:f>'[principal attrition chart.xlsx]Sheet1'!$A$16:$A$21</c:f>
              <c:strCache>
                <c:ptCount val="6"/>
                <c:pt idx="0">
                  <c:v>CALL - principal</c:v>
                </c:pt>
                <c:pt idx="1">
                  <c:v>CALL - non-principal</c:v>
                </c:pt>
                <c:pt idx="2">
                  <c:v>RESIGN</c:v>
                </c:pt>
                <c:pt idx="3">
                  <c:v>RETIRE</c:v>
                </c:pt>
                <c:pt idx="4">
                  <c:v>ELIMINATED</c:v>
                </c:pt>
                <c:pt idx="5">
                  <c:v>No change</c:v>
                </c:pt>
              </c:strCache>
            </c:strRef>
          </c:cat>
          <c:val>
            <c:numRef>
              <c:f>'[principal attrition chart.xlsx]Sheet1'!$B$16:$B$21</c:f>
              <c:numCache>
                <c:formatCode>General</c:formatCode>
                <c:ptCount val="6"/>
                <c:pt idx="0">
                  <c:v>45</c:v>
                </c:pt>
                <c:pt idx="1">
                  <c:v>29</c:v>
                </c:pt>
                <c:pt idx="2">
                  <c:v>37</c:v>
                </c:pt>
                <c:pt idx="3">
                  <c:v>22</c:v>
                </c:pt>
                <c:pt idx="4">
                  <c:v>7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B-410E-B48A-EC7984617D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4B6C2"/>
            </a:solidFill>
          </c:spPr>
          <c:dPt>
            <c:idx val="0"/>
            <c:bubble3D val="0"/>
            <c:spPr>
              <a:solidFill>
                <a:srgbClr val="AEE9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2-4174-B980-9C12909CD374}"/>
              </c:ext>
            </c:extLst>
          </c:dPt>
          <c:dPt>
            <c:idx val="1"/>
            <c:bubble3D val="0"/>
            <c:spPr>
              <a:solidFill>
                <a:srgbClr val="14B6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2-4174-B980-9C12909CD374}"/>
              </c:ext>
            </c:extLst>
          </c:dPt>
          <c:cat>
            <c:strRef>
              <c:f>Sheet1!$B$4:$B$5</c:f>
              <c:strCache>
                <c:ptCount val="2"/>
                <c:pt idx="0">
                  <c:v>Left</c:v>
                </c:pt>
                <c:pt idx="1">
                  <c:v>Remain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12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2-4174-B980-9C12909CD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66424104038"/>
          <c:y val="3.03388570177664E-2"/>
          <c:w val="0.73308715492070697"/>
          <c:h val="0.93932228596446699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rgbClr val="14B6C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72-4174-B980-9C12909CD374}"/>
              </c:ext>
            </c:extLst>
          </c:dPt>
          <c:dPt>
            <c:idx val="1"/>
            <c:bubble3D val="0"/>
            <c:spPr>
              <a:solidFill>
                <a:srgbClr val="14B6C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72-4174-B980-9C12909CD374}"/>
              </c:ext>
            </c:extLst>
          </c:dPt>
          <c:cat>
            <c:strRef>
              <c:f>Sheet1!$B$4:$B$5</c:f>
              <c:strCache>
                <c:ptCount val="2"/>
                <c:pt idx="0">
                  <c:v>Left</c:v>
                </c:pt>
                <c:pt idx="1">
                  <c:v>Remain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12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2-4174-B980-9C12909CD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D24D4-1AF3-4D6E-8FFA-2FE989EBFD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2FA71C7-9D50-45B8-92BC-1D89A842F20A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r>
            <a:rPr lang="en-US" sz="2400" b="1" i="1" dirty="0">
              <a:solidFill>
                <a:schemeClr val="bg1"/>
              </a:solidFill>
            </a:rPr>
            <a:t>First among teachers</a:t>
          </a:r>
          <a:endParaRPr lang="en-US" sz="2400" b="1" dirty="0">
            <a:solidFill>
              <a:schemeClr val="bg1"/>
            </a:solidFill>
          </a:endParaRPr>
        </a:p>
        <a:p>
          <a:pPr algn="ctr"/>
          <a:r>
            <a:rPr lang="en-US" sz="2400" b="1" i="1" dirty="0">
              <a:solidFill>
                <a:schemeClr val="bg1"/>
              </a:solidFill>
            </a:rPr>
            <a:t>Represents the school</a:t>
          </a:r>
          <a:endParaRPr lang="en-US" sz="2400" b="1" dirty="0">
            <a:solidFill>
              <a:schemeClr val="bg1"/>
            </a:solidFill>
          </a:endParaRPr>
        </a:p>
        <a:p>
          <a:pPr algn="ctr"/>
          <a:r>
            <a:rPr lang="en-US" sz="2400" b="1" i="1" dirty="0">
              <a:solidFill>
                <a:schemeClr val="bg1"/>
              </a:solidFill>
            </a:rPr>
            <a:t>Manages resources and tasks</a:t>
          </a:r>
          <a:endParaRPr lang="en-US" sz="2400" b="1" dirty="0">
            <a:solidFill>
              <a:schemeClr val="bg1"/>
            </a:solidFill>
          </a:endParaRPr>
        </a:p>
        <a:p>
          <a:pPr algn="ctr"/>
          <a:r>
            <a:rPr lang="en-US" sz="2400" b="1" i="1" dirty="0">
              <a:solidFill>
                <a:schemeClr val="bg1"/>
              </a:solidFill>
            </a:rPr>
            <a:t>Coordinates the school program</a:t>
          </a:r>
          <a:endParaRPr lang="en-US" sz="2400" b="1" dirty="0">
            <a:solidFill>
              <a:schemeClr val="bg1"/>
            </a:solidFill>
          </a:endParaRPr>
        </a:p>
        <a:p>
          <a:pPr algn="ctr"/>
          <a:r>
            <a:rPr lang="en-US" sz="2400" b="1" i="1" dirty="0">
              <a:solidFill>
                <a:schemeClr val="bg1"/>
              </a:solidFill>
            </a:rPr>
            <a:t>Enforces school discipline</a:t>
          </a:r>
          <a:endParaRPr lang="en-US" sz="2400" b="1" dirty="0">
            <a:solidFill>
              <a:schemeClr val="bg1"/>
            </a:solidFill>
          </a:endParaRPr>
        </a:p>
        <a:p>
          <a:pPr algn="ctr"/>
          <a:r>
            <a:rPr lang="en-US" sz="2400" b="1" i="1" dirty="0">
              <a:solidFill>
                <a:srgbClr val="FFFF00"/>
              </a:solidFill>
            </a:rPr>
            <a:t>Provides spiritual leadership</a:t>
          </a:r>
          <a:endParaRPr lang="en-US" sz="2400" b="1" dirty="0">
            <a:solidFill>
              <a:srgbClr val="FFFF00"/>
            </a:solidFill>
          </a:endParaRPr>
        </a:p>
      </dgm:t>
    </dgm:pt>
    <dgm:pt modelId="{61506459-4E83-4300-BF1F-D270268EE640}" type="parTrans" cxnId="{A6C00F0A-BCA5-436B-B61A-ECD3A90FCCD9}">
      <dgm:prSet/>
      <dgm:spPr/>
      <dgm:t>
        <a:bodyPr/>
        <a:lstStyle/>
        <a:p>
          <a:endParaRPr lang="en-US"/>
        </a:p>
      </dgm:t>
    </dgm:pt>
    <dgm:pt modelId="{52B4E6DF-F9CD-4BDD-A9A1-ABADAF4A344F}" type="sibTrans" cxnId="{A6C00F0A-BCA5-436B-B61A-ECD3A90FCCD9}">
      <dgm:prSet/>
      <dgm:spPr/>
      <dgm:t>
        <a:bodyPr/>
        <a:lstStyle/>
        <a:p>
          <a:endParaRPr lang="en-US"/>
        </a:p>
      </dgm:t>
    </dgm:pt>
    <dgm:pt modelId="{05A5D146-3593-4326-ABB2-7A8BEF73CA86}" type="pres">
      <dgm:prSet presAssocID="{97DD24D4-1AF3-4D6E-8FFA-2FE989EBFDB5}" presName="Name0" presStyleCnt="0">
        <dgm:presLayoutVars>
          <dgm:dir/>
          <dgm:animLvl val="lvl"/>
          <dgm:resizeHandles val="exact"/>
        </dgm:presLayoutVars>
      </dgm:prSet>
      <dgm:spPr/>
    </dgm:pt>
    <dgm:pt modelId="{6EA66FCB-BAD8-421F-88F5-F3A0357B498A}" type="pres">
      <dgm:prSet presAssocID="{82FA71C7-9D50-45B8-92BC-1D89A842F20A}" presName="Name8" presStyleCnt="0"/>
      <dgm:spPr/>
    </dgm:pt>
    <dgm:pt modelId="{C6107E41-96E4-43F7-972E-9FEA29BCEFFD}" type="pres">
      <dgm:prSet presAssocID="{82FA71C7-9D50-45B8-92BC-1D89A842F20A}" presName="level" presStyleLbl="node1" presStyleIdx="0" presStyleCnt="1" custScaleX="92143" custScaleY="2000000">
        <dgm:presLayoutVars>
          <dgm:chMax val="1"/>
          <dgm:bulletEnabled val="1"/>
        </dgm:presLayoutVars>
      </dgm:prSet>
      <dgm:spPr/>
    </dgm:pt>
    <dgm:pt modelId="{512D14DE-B767-4703-93DC-F8F19B7E6CB6}" type="pres">
      <dgm:prSet presAssocID="{82FA71C7-9D50-45B8-92BC-1D89A842F20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C00F0A-BCA5-436B-B61A-ECD3A90FCCD9}" srcId="{97DD24D4-1AF3-4D6E-8FFA-2FE989EBFDB5}" destId="{82FA71C7-9D50-45B8-92BC-1D89A842F20A}" srcOrd="0" destOrd="0" parTransId="{61506459-4E83-4300-BF1F-D270268EE640}" sibTransId="{52B4E6DF-F9CD-4BDD-A9A1-ABADAF4A344F}"/>
    <dgm:cxn modelId="{00077F64-A967-4AF5-9A02-B549114F0971}" type="presOf" srcId="{97DD24D4-1AF3-4D6E-8FFA-2FE989EBFDB5}" destId="{05A5D146-3593-4326-ABB2-7A8BEF73CA86}" srcOrd="0" destOrd="0" presId="urn:microsoft.com/office/officeart/2005/8/layout/pyramid1"/>
    <dgm:cxn modelId="{58FF799D-47E4-490B-B2E9-349130C519BB}" type="presOf" srcId="{82FA71C7-9D50-45B8-92BC-1D89A842F20A}" destId="{C6107E41-96E4-43F7-972E-9FEA29BCEFFD}" srcOrd="0" destOrd="0" presId="urn:microsoft.com/office/officeart/2005/8/layout/pyramid1"/>
    <dgm:cxn modelId="{83373FB2-3049-482E-84FA-3CF2B4283FD8}" type="presOf" srcId="{82FA71C7-9D50-45B8-92BC-1D89A842F20A}" destId="{512D14DE-B767-4703-93DC-F8F19B7E6CB6}" srcOrd="1" destOrd="0" presId="urn:microsoft.com/office/officeart/2005/8/layout/pyramid1"/>
    <dgm:cxn modelId="{0403FA5B-4116-4988-815C-4203E76CFC9F}" type="presParOf" srcId="{05A5D146-3593-4326-ABB2-7A8BEF73CA86}" destId="{6EA66FCB-BAD8-421F-88F5-F3A0357B498A}" srcOrd="0" destOrd="0" presId="urn:microsoft.com/office/officeart/2005/8/layout/pyramid1"/>
    <dgm:cxn modelId="{BC2B5D4F-DBA5-4013-A976-5EBB0F0A0114}" type="presParOf" srcId="{6EA66FCB-BAD8-421F-88F5-F3A0357B498A}" destId="{C6107E41-96E4-43F7-972E-9FEA29BCEFFD}" srcOrd="0" destOrd="0" presId="urn:microsoft.com/office/officeart/2005/8/layout/pyramid1"/>
    <dgm:cxn modelId="{3AB3E48D-4541-463E-BAD4-8711FF42B095}" type="presParOf" srcId="{6EA66FCB-BAD8-421F-88F5-F3A0357B498A}" destId="{512D14DE-B767-4703-93DC-F8F19B7E6C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D24D4-1AF3-4D6E-8FFA-2FE989EBFDB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2FA71C7-9D50-45B8-92BC-1D89A842F20A}">
      <dgm:prSet phldrT="[Text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800" i="1" dirty="0"/>
        </a:p>
        <a:p>
          <a:pPr algn="ctr"/>
          <a:endParaRPr lang="en-US" sz="1100" i="1" dirty="0"/>
        </a:p>
        <a:p>
          <a:pPr algn="ctr"/>
          <a:r>
            <a:rPr lang="en-US" sz="1100" b="1" i="1" dirty="0">
              <a:solidFill>
                <a:schemeClr val="bg1"/>
              </a:solidFill>
            </a:rPr>
            <a:t>First among  teachers</a:t>
          </a:r>
          <a:endParaRPr lang="en-US" sz="1100" b="1" dirty="0">
            <a:solidFill>
              <a:schemeClr val="bg1"/>
            </a:solidFill>
          </a:endParaRPr>
        </a:p>
        <a:p>
          <a:pPr algn="ctr"/>
          <a:r>
            <a:rPr lang="en-US" sz="1100" b="1" i="1" dirty="0">
              <a:solidFill>
                <a:schemeClr val="bg1"/>
              </a:solidFill>
            </a:rPr>
            <a:t>Represents the school</a:t>
          </a:r>
          <a:endParaRPr lang="en-US" sz="1100" b="1" dirty="0">
            <a:solidFill>
              <a:schemeClr val="bg1"/>
            </a:solidFill>
          </a:endParaRPr>
        </a:p>
        <a:p>
          <a:pPr algn="ctr"/>
          <a:r>
            <a:rPr lang="en-US" sz="1100" b="1" i="1" dirty="0">
              <a:solidFill>
                <a:schemeClr val="bg1"/>
              </a:solidFill>
            </a:rPr>
            <a:t>Manages resources and tasks</a:t>
          </a:r>
          <a:endParaRPr lang="en-US" sz="1100" b="1" dirty="0">
            <a:solidFill>
              <a:schemeClr val="bg1"/>
            </a:solidFill>
          </a:endParaRPr>
        </a:p>
        <a:p>
          <a:pPr algn="ctr"/>
          <a:r>
            <a:rPr lang="en-US" sz="1100" b="1" i="1" dirty="0">
              <a:solidFill>
                <a:schemeClr val="bg1"/>
              </a:solidFill>
            </a:rPr>
            <a:t>Coordinates the school program</a:t>
          </a:r>
          <a:endParaRPr lang="en-US" sz="1100" b="1" dirty="0">
            <a:solidFill>
              <a:schemeClr val="bg1"/>
            </a:solidFill>
          </a:endParaRPr>
        </a:p>
        <a:p>
          <a:pPr algn="ctr"/>
          <a:r>
            <a:rPr lang="en-US" sz="1100" b="1" i="1" dirty="0">
              <a:solidFill>
                <a:schemeClr val="bg1"/>
              </a:solidFill>
            </a:rPr>
            <a:t>Enforces school discipline</a:t>
          </a:r>
          <a:endParaRPr lang="en-US" sz="1100" b="1" dirty="0">
            <a:solidFill>
              <a:schemeClr val="bg1"/>
            </a:solidFill>
          </a:endParaRPr>
        </a:p>
        <a:p>
          <a:pPr algn="ctr"/>
          <a:r>
            <a:rPr lang="en-US" sz="1100" b="1" i="1" dirty="0">
              <a:solidFill>
                <a:srgbClr val="FFFF00"/>
              </a:solidFill>
            </a:rPr>
            <a:t>Provides spiritual leadership</a:t>
          </a:r>
          <a:endParaRPr lang="en-US" sz="1100" b="1" dirty="0">
            <a:solidFill>
              <a:srgbClr val="FFFF00"/>
            </a:solidFill>
          </a:endParaRPr>
        </a:p>
      </dgm:t>
    </dgm:pt>
    <dgm:pt modelId="{61506459-4E83-4300-BF1F-D270268EE640}" type="parTrans" cxnId="{A6C00F0A-BCA5-436B-B61A-ECD3A90FCCD9}">
      <dgm:prSet/>
      <dgm:spPr/>
      <dgm:t>
        <a:bodyPr/>
        <a:lstStyle/>
        <a:p>
          <a:endParaRPr lang="en-US"/>
        </a:p>
      </dgm:t>
    </dgm:pt>
    <dgm:pt modelId="{52B4E6DF-F9CD-4BDD-A9A1-ABADAF4A344F}" type="sibTrans" cxnId="{A6C00F0A-BCA5-436B-B61A-ECD3A90FCCD9}">
      <dgm:prSet/>
      <dgm:spPr/>
      <dgm:t>
        <a:bodyPr/>
        <a:lstStyle/>
        <a:p>
          <a:endParaRPr lang="en-US"/>
        </a:p>
      </dgm:t>
    </dgm:pt>
    <dgm:pt modelId="{F3F3BF36-3AAF-4975-A471-767C772B8477}">
      <dgm:prSet phldrT="[Text]" custT="1"/>
      <dgm:spPr>
        <a:solidFill>
          <a:srgbClr val="009999"/>
        </a:solidFill>
        <a:ln>
          <a:solidFill>
            <a:schemeClr val="bg1"/>
          </a:solidFill>
        </a:ln>
      </dgm:spPr>
      <dgm:t>
        <a:bodyPr/>
        <a:lstStyle/>
        <a:p>
          <a:pPr marL="0" indent="0" algn="ctr">
            <a:tabLst>
              <a:tab pos="1773238" algn="l"/>
            </a:tabLst>
          </a:pPr>
          <a:r>
            <a:rPr lang="en-US" sz="1100" b="1" i="1" dirty="0">
              <a:solidFill>
                <a:srgbClr val="FFFF00"/>
              </a:solidFill>
            </a:rPr>
            <a:t>Lead Board of Education</a:t>
          </a:r>
        </a:p>
        <a:p>
          <a:pPr marL="0" indent="0" algn="ctr"/>
          <a:r>
            <a:rPr lang="en-US" sz="1100" b="1" i="1" dirty="0">
              <a:solidFill>
                <a:schemeClr val="bg1"/>
              </a:solidFill>
            </a:rPr>
            <a:t>Coordinate with other principals</a:t>
          </a:r>
        </a:p>
        <a:p>
          <a:pPr marL="0" indent="0" algn="ctr"/>
          <a:r>
            <a:rPr lang="en-US" sz="1100" b="1" i="1" dirty="0">
              <a:solidFill>
                <a:schemeClr val="bg1"/>
              </a:solidFill>
            </a:rPr>
            <a:t>School legalities and compliance</a:t>
          </a:r>
        </a:p>
        <a:p>
          <a:pPr marL="0" indent="0" algn="ctr"/>
          <a:r>
            <a:rPr lang="en-US" sz="1100" b="1" i="1" dirty="0">
              <a:solidFill>
                <a:srgbClr val="FFFF00"/>
              </a:solidFill>
            </a:rPr>
            <a:t>Counsel students, families, and faculty</a:t>
          </a:r>
        </a:p>
        <a:p>
          <a:pPr marL="0" indent="0" algn="ctr"/>
          <a:r>
            <a:rPr lang="en-US" sz="1100" b="1" i="1" dirty="0">
              <a:solidFill>
                <a:schemeClr val="bg1"/>
              </a:solidFill>
            </a:rPr>
            <a:t>Policy creation, implementation, revision </a:t>
          </a:r>
        </a:p>
        <a:p>
          <a:pPr marL="0" indent="0" algn="ctr"/>
          <a:endParaRPr lang="en-US" sz="1100" b="1" i="1" dirty="0">
            <a:solidFill>
              <a:schemeClr val="bg1"/>
            </a:solidFill>
          </a:endParaRPr>
        </a:p>
        <a:p>
          <a:pPr marL="0" indent="0" algn="l">
            <a:tabLst>
              <a:tab pos="1773238" algn="l"/>
            </a:tabLst>
          </a:pPr>
          <a:r>
            <a:rPr lang="en-US" sz="1100" b="1" i="1" dirty="0">
              <a:solidFill>
                <a:schemeClr val="bg1"/>
              </a:solidFill>
            </a:rPr>
            <a:t>Curriculum development	             Instructional supervision</a:t>
          </a:r>
        </a:p>
        <a:p>
          <a:pPr marL="0" indent="0" algn="l">
            <a:tabLst>
              <a:tab pos="1773238" algn="l"/>
            </a:tabLst>
          </a:pPr>
          <a:r>
            <a:rPr lang="en-US" sz="1100" b="1" i="1" dirty="0">
              <a:solidFill>
                <a:schemeClr val="bg1"/>
              </a:solidFill>
            </a:rPr>
            <a:t>Staff development	             Building safety	</a:t>
          </a:r>
        </a:p>
        <a:p>
          <a:pPr marL="0" indent="0" algn="l">
            <a:tabLst>
              <a:tab pos="1773238" algn="l"/>
            </a:tabLst>
          </a:pPr>
          <a:r>
            <a:rPr lang="en-US" sz="1100" b="1" i="1" dirty="0">
              <a:solidFill>
                <a:srgbClr val="FFFF00"/>
              </a:solidFill>
            </a:rPr>
            <a:t>School promotion</a:t>
          </a:r>
          <a:r>
            <a:rPr lang="en-US" sz="1100" b="1" i="1" dirty="0"/>
            <a:t>	             </a:t>
          </a:r>
          <a:r>
            <a:rPr lang="en-US" sz="1100" b="1" i="1" dirty="0">
              <a:solidFill>
                <a:schemeClr val="bg1"/>
              </a:solidFill>
            </a:rPr>
            <a:t>Develop programs</a:t>
          </a:r>
        </a:p>
      </dgm:t>
    </dgm:pt>
    <dgm:pt modelId="{50DE6880-020B-4D60-9092-88F9E5287BE8}" type="parTrans" cxnId="{F30BBFDE-F493-4809-91DE-C3FC1E21A280}">
      <dgm:prSet/>
      <dgm:spPr/>
      <dgm:t>
        <a:bodyPr/>
        <a:lstStyle/>
        <a:p>
          <a:endParaRPr lang="en-US"/>
        </a:p>
      </dgm:t>
    </dgm:pt>
    <dgm:pt modelId="{1BCC5913-FC7E-41E4-9788-74A428F4C223}" type="sibTrans" cxnId="{F30BBFDE-F493-4809-91DE-C3FC1E21A280}">
      <dgm:prSet/>
      <dgm:spPr/>
      <dgm:t>
        <a:bodyPr/>
        <a:lstStyle/>
        <a:p>
          <a:endParaRPr lang="en-US"/>
        </a:p>
      </dgm:t>
    </dgm:pt>
    <dgm:pt modelId="{039BFAF3-BBBD-4432-843C-BFEC642F2BB7}">
      <dgm:prSet phldrT="[Text]" custT="1"/>
      <dgm:spPr>
        <a:solidFill>
          <a:srgbClr val="0A505A"/>
        </a:solidFill>
        <a:ln>
          <a:solidFill>
            <a:schemeClr val="bg1"/>
          </a:solidFill>
        </a:ln>
      </dgm:spPr>
      <dgm:t>
        <a:bodyPr/>
        <a:lstStyle/>
        <a:p>
          <a:pPr algn="l" defTabSz="2684463"/>
          <a:r>
            <a:rPr lang="en-US" sz="1100" b="1" i="1" dirty="0">
              <a:solidFill>
                <a:schemeClr val="bg1"/>
              </a:solidFill>
            </a:rPr>
            <a:t>Manage daily communication 	           Collaborate with community and faculty</a:t>
          </a:r>
        </a:p>
        <a:p>
          <a:pPr algn="l" defTabSz="2684463"/>
          <a:r>
            <a:rPr lang="en-US" sz="1100" b="1" i="1" dirty="0">
              <a:solidFill>
                <a:schemeClr val="bg1"/>
              </a:solidFill>
            </a:rPr>
            <a:t>Faculty development and coaching </a:t>
          </a:r>
          <a:r>
            <a:rPr lang="en-US" sz="1100" b="1" i="1" dirty="0"/>
            <a:t>	           </a:t>
          </a:r>
          <a:r>
            <a:rPr lang="en-US" sz="1100" b="1" i="1" dirty="0">
              <a:solidFill>
                <a:srgbClr val="FFFF00"/>
              </a:solidFill>
            </a:rPr>
            <a:t>Enrollment management / recruitment</a:t>
          </a:r>
        </a:p>
        <a:p>
          <a:pPr algn="l" defTabSz="2684463"/>
          <a:r>
            <a:rPr lang="en-US" sz="1100" b="1" i="1" dirty="0">
              <a:solidFill>
                <a:schemeClr val="bg1"/>
              </a:solidFill>
            </a:rPr>
            <a:t>Navigate political and social issues	           Student achievement accountability</a:t>
          </a:r>
        </a:p>
        <a:p>
          <a:pPr algn="l" defTabSz="1598613"/>
          <a:br>
            <a:rPr lang="en-US" sz="800" b="1" i="1" dirty="0">
              <a:solidFill>
                <a:schemeClr val="bg1"/>
              </a:solidFill>
            </a:rPr>
          </a:br>
          <a:r>
            <a:rPr lang="en-US" sz="800" b="1" i="1" dirty="0">
              <a:solidFill>
                <a:schemeClr val="bg1"/>
              </a:solidFill>
            </a:rPr>
            <a:t>Set vision	               Create culture &amp; climate	                             Long-term master planning</a:t>
          </a:r>
        </a:p>
        <a:p>
          <a:pPr algn="l" defTabSz="1598613"/>
          <a:r>
            <a:rPr lang="en-US" sz="800" b="1" i="1" dirty="0">
              <a:solidFill>
                <a:schemeClr val="bg1"/>
              </a:solidFill>
            </a:rPr>
            <a:t>Ongoing professional growth	               Evaluate school programs                         Data-driven decision-making</a:t>
          </a:r>
          <a:endParaRPr lang="en-US" sz="800" b="1" dirty="0">
            <a:solidFill>
              <a:schemeClr val="bg1"/>
            </a:solidFill>
          </a:endParaRPr>
        </a:p>
        <a:p>
          <a:pPr marL="0" indent="0" algn="l" defTabSz="1606550"/>
          <a:r>
            <a:rPr lang="en-US" sz="800" b="1" i="1" dirty="0">
              <a:solidFill>
                <a:srgbClr val="FFFF00"/>
              </a:solidFill>
            </a:rPr>
            <a:t>Marketing</a:t>
          </a:r>
          <a:r>
            <a:rPr lang="en-US" sz="800" b="1" i="1" dirty="0"/>
            <a:t>	              </a:t>
          </a:r>
          <a:r>
            <a:rPr lang="en-US" sz="800" b="1" i="1" dirty="0">
              <a:solidFill>
                <a:srgbClr val="FFFF00"/>
              </a:solidFill>
            </a:rPr>
            <a:t>Ensure financial sustainability                   </a:t>
          </a:r>
          <a:r>
            <a:rPr lang="en-US" sz="800" b="1" i="1" dirty="0">
              <a:solidFill>
                <a:schemeClr val="bg1"/>
              </a:solidFill>
            </a:rPr>
            <a:t>Monitor trends and research</a:t>
          </a:r>
        </a:p>
        <a:p>
          <a:pPr marL="0" indent="0" algn="l" defTabSz="1606550"/>
          <a:r>
            <a:rPr lang="en-US" sz="800" b="1" i="1" dirty="0">
              <a:solidFill>
                <a:schemeClr val="bg1"/>
              </a:solidFill>
            </a:rPr>
            <a:t>Accommodate student diversity	              Manage volunteers	                            Crisis management planning</a:t>
          </a:r>
        </a:p>
        <a:p>
          <a:pPr marL="1603375" indent="0" algn="l" defTabSz="2517775"/>
          <a:r>
            <a:rPr lang="en-US" sz="800" b="1" i="1" dirty="0">
              <a:solidFill>
                <a:schemeClr val="bg1"/>
              </a:solidFill>
            </a:rPr>
            <a:t>              Ensure campus safety</a:t>
          </a:r>
          <a:r>
            <a:rPr lang="en-US" sz="800" i="1" dirty="0"/>
            <a:t>	</a:t>
          </a:r>
          <a:endParaRPr lang="en-US" sz="800" dirty="0"/>
        </a:p>
      </dgm:t>
    </dgm:pt>
    <dgm:pt modelId="{7832C5E3-3057-4023-B1BE-64571261BC3B}" type="parTrans" cxnId="{825DF372-3E04-419E-BE0B-D602EFB80986}">
      <dgm:prSet/>
      <dgm:spPr/>
      <dgm:t>
        <a:bodyPr/>
        <a:lstStyle/>
        <a:p>
          <a:endParaRPr lang="en-US"/>
        </a:p>
      </dgm:t>
    </dgm:pt>
    <dgm:pt modelId="{E25CBEC0-5046-481C-AC77-9A488A380C03}" type="sibTrans" cxnId="{825DF372-3E04-419E-BE0B-D602EFB80986}">
      <dgm:prSet/>
      <dgm:spPr/>
      <dgm:t>
        <a:bodyPr/>
        <a:lstStyle/>
        <a:p>
          <a:endParaRPr lang="en-US"/>
        </a:p>
      </dgm:t>
    </dgm:pt>
    <dgm:pt modelId="{05A5D146-3593-4326-ABB2-7A8BEF73CA86}" type="pres">
      <dgm:prSet presAssocID="{97DD24D4-1AF3-4D6E-8FFA-2FE989EBFDB5}" presName="Name0" presStyleCnt="0">
        <dgm:presLayoutVars>
          <dgm:dir/>
          <dgm:animLvl val="lvl"/>
          <dgm:resizeHandles val="exact"/>
        </dgm:presLayoutVars>
      </dgm:prSet>
      <dgm:spPr/>
    </dgm:pt>
    <dgm:pt modelId="{6EA66FCB-BAD8-421F-88F5-F3A0357B498A}" type="pres">
      <dgm:prSet presAssocID="{82FA71C7-9D50-45B8-92BC-1D89A842F20A}" presName="Name8" presStyleCnt="0"/>
      <dgm:spPr/>
    </dgm:pt>
    <dgm:pt modelId="{C6107E41-96E4-43F7-972E-9FEA29BCEFFD}" type="pres">
      <dgm:prSet presAssocID="{82FA71C7-9D50-45B8-92BC-1D89A842F20A}" presName="level" presStyleLbl="node1" presStyleIdx="0" presStyleCnt="3" custScaleY="123077" custLinFactNeighborY="874">
        <dgm:presLayoutVars>
          <dgm:chMax val="1"/>
          <dgm:bulletEnabled val="1"/>
        </dgm:presLayoutVars>
      </dgm:prSet>
      <dgm:spPr/>
    </dgm:pt>
    <dgm:pt modelId="{512D14DE-B767-4703-93DC-F8F19B7E6CB6}" type="pres">
      <dgm:prSet presAssocID="{82FA71C7-9D50-45B8-92BC-1D89A842F2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22F9C5-5853-49F5-8636-68BA85B31461}" type="pres">
      <dgm:prSet presAssocID="{F3F3BF36-3AAF-4975-A471-767C772B8477}" presName="Name8" presStyleCnt="0"/>
      <dgm:spPr/>
    </dgm:pt>
    <dgm:pt modelId="{CE4AB6DE-A3B4-4E24-B4F9-3E50B1520650}" type="pres">
      <dgm:prSet presAssocID="{F3F3BF36-3AAF-4975-A471-767C772B8477}" presName="level" presStyleLbl="node1" presStyleIdx="1" presStyleCnt="3">
        <dgm:presLayoutVars>
          <dgm:chMax val="1"/>
          <dgm:bulletEnabled val="1"/>
        </dgm:presLayoutVars>
      </dgm:prSet>
      <dgm:spPr/>
    </dgm:pt>
    <dgm:pt modelId="{67C997A2-2B87-4D1F-95A9-E3D740C13902}" type="pres">
      <dgm:prSet presAssocID="{F3F3BF36-3AAF-4975-A471-767C772B84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7D1453F-1091-4F76-8F0E-E3FD34F0A022}" type="pres">
      <dgm:prSet presAssocID="{039BFAF3-BBBD-4432-843C-BFEC642F2BB7}" presName="Name8" presStyleCnt="0"/>
      <dgm:spPr/>
    </dgm:pt>
    <dgm:pt modelId="{6CB60BB1-8B3A-426E-B627-6C3EA3C7DB15}" type="pres">
      <dgm:prSet presAssocID="{039BFAF3-BBBD-4432-843C-BFEC642F2BB7}" presName="level" presStyleLbl="node1" presStyleIdx="2" presStyleCnt="3" custLinFactNeighborX="500" custLinFactNeighborY="-2091">
        <dgm:presLayoutVars>
          <dgm:chMax val="1"/>
          <dgm:bulletEnabled val="1"/>
        </dgm:presLayoutVars>
      </dgm:prSet>
      <dgm:spPr/>
    </dgm:pt>
    <dgm:pt modelId="{9E5ECB5A-DEE7-4DBE-BDE2-09C84608D443}" type="pres">
      <dgm:prSet presAssocID="{039BFAF3-BBBD-4432-843C-BFEC642F2BB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622B09-51CD-4774-B647-8C39130C8C7A}" type="presOf" srcId="{F3F3BF36-3AAF-4975-A471-767C772B8477}" destId="{CE4AB6DE-A3B4-4E24-B4F9-3E50B1520650}" srcOrd="0" destOrd="0" presId="urn:microsoft.com/office/officeart/2005/8/layout/pyramid1"/>
    <dgm:cxn modelId="{A6C00F0A-BCA5-436B-B61A-ECD3A90FCCD9}" srcId="{97DD24D4-1AF3-4D6E-8FFA-2FE989EBFDB5}" destId="{82FA71C7-9D50-45B8-92BC-1D89A842F20A}" srcOrd="0" destOrd="0" parTransId="{61506459-4E83-4300-BF1F-D270268EE640}" sibTransId="{52B4E6DF-F9CD-4BDD-A9A1-ABADAF4A344F}"/>
    <dgm:cxn modelId="{D70F172A-C6BB-4E8C-8943-C129FB7BE827}" type="presOf" srcId="{F3F3BF36-3AAF-4975-A471-767C772B8477}" destId="{67C997A2-2B87-4D1F-95A9-E3D740C13902}" srcOrd="1" destOrd="0" presId="urn:microsoft.com/office/officeart/2005/8/layout/pyramid1"/>
    <dgm:cxn modelId="{EDE77E4B-20F3-43EA-97FD-DDBD0132EFA2}" type="presOf" srcId="{039BFAF3-BBBD-4432-843C-BFEC642F2BB7}" destId="{9E5ECB5A-DEE7-4DBE-BDE2-09C84608D443}" srcOrd="1" destOrd="0" presId="urn:microsoft.com/office/officeart/2005/8/layout/pyramid1"/>
    <dgm:cxn modelId="{825DF372-3E04-419E-BE0B-D602EFB80986}" srcId="{97DD24D4-1AF3-4D6E-8FFA-2FE989EBFDB5}" destId="{039BFAF3-BBBD-4432-843C-BFEC642F2BB7}" srcOrd="2" destOrd="0" parTransId="{7832C5E3-3057-4023-B1BE-64571261BC3B}" sibTransId="{E25CBEC0-5046-481C-AC77-9A488A380C03}"/>
    <dgm:cxn modelId="{22DD1DAF-ACE1-4C23-BC43-568B0C28122A}" type="presOf" srcId="{039BFAF3-BBBD-4432-843C-BFEC642F2BB7}" destId="{6CB60BB1-8B3A-426E-B627-6C3EA3C7DB15}" srcOrd="0" destOrd="0" presId="urn:microsoft.com/office/officeart/2005/8/layout/pyramid1"/>
    <dgm:cxn modelId="{260334B8-E22F-4577-AAAA-C09F6EA2843D}" type="presOf" srcId="{97DD24D4-1AF3-4D6E-8FFA-2FE989EBFDB5}" destId="{05A5D146-3593-4326-ABB2-7A8BEF73CA86}" srcOrd="0" destOrd="0" presId="urn:microsoft.com/office/officeart/2005/8/layout/pyramid1"/>
    <dgm:cxn modelId="{F30BBFDE-F493-4809-91DE-C3FC1E21A280}" srcId="{97DD24D4-1AF3-4D6E-8FFA-2FE989EBFDB5}" destId="{F3F3BF36-3AAF-4975-A471-767C772B8477}" srcOrd="1" destOrd="0" parTransId="{50DE6880-020B-4D60-9092-88F9E5287BE8}" sibTransId="{1BCC5913-FC7E-41E4-9788-74A428F4C223}"/>
    <dgm:cxn modelId="{7B78B2E0-D73C-47F3-813B-F2809735E8C9}" type="presOf" srcId="{82FA71C7-9D50-45B8-92BC-1D89A842F20A}" destId="{C6107E41-96E4-43F7-972E-9FEA29BCEFFD}" srcOrd="0" destOrd="0" presId="urn:microsoft.com/office/officeart/2005/8/layout/pyramid1"/>
    <dgm:cxn modelId="{322E54EA-D95C-4089-AA7E-24302A7A4257}" type="presOf" srcId="{82FA71C7-9D50-45B8-92BC-1D89A842F20A}" destId="{512D14DE-B767-4703-93DC-F8F19B7E6CB6}" srcOrd="1" destOrd="0" presId="urn:microsoft.com/office/officeart/2005/8/layout/pyramid1"/>
    <dgm:cxn modelId="{9ABE9B61-9D4C-4003-BCD8-73359583F6F5}" type="presParOf" srcId="{05A5D146-3593-4326-ABB2-7A8BEF73CA86}" destId="{6EA66FCB-BAD8-421F-88F5-F3A0357B498A}" srcOrd="0" destOrd="0" presId="urn:microsoft.com/office/officeart/2005/8/layout/pyramid1"/>
    <dgm:cxn modelId="{B6A14979-A16A-4D25-A579-25A173B0C35C}" type="presParOf" srcId="{6EA66FCB-BAD8-421F-88F5-F3A0357B498A}" destId="{C6107E41-96E4-43F7-972E-9FEA29BCEFFD}" srcOrd="0" destOrd="0" presId="urn:microsoft.com/office/officeart/2005/8/layout/pyramid1"/>
    <dgm:cxn modelId="{6A7C0DCC-7B93-47A9-B848-ECBF9E6AD9D0}" type="presParOf" srcId="{6EA66FCB-BAD8-421F-88F5-F3A0357B498A}" destId="{512D14DE-B767-4703-93DC-F8F19B7E6CB6}" srcOrd="1" destOrd="0" presId="urn:microsoft.com/office/officeart/2005/8/layout/pyramid1"/>
    <dgm:cxn modelId="{2E3F1F8A-F8E5-48B0-BE88-B21004BBAE67}" type="presParOf" srcId="{05A5D146-3593-4326-ABB2-7A8BEF73CA86}" destId="{6022F9C5-5853-49F5-8636-68BA85B31461}" srcOrd="1" destOrd="0" presId="urn:microsoft.com/office/officeart/2005/8/layout/pyramid1"/>
    <dgm:cxn modelId="{982DF5C6-B132-4EBE-8A1B-F051B8965676}" type="presParOf" srcId="{6022F9C5-5853-49F5-8636-68BA85B31461}" destId="{CE4AB6DE-A3B4-4E24-B4F9-3E50B1520650}" srcOrd="0" destOrd="0" presId="urn:microsoft.com/office/officeart/2005/8/layout/pyramid1"/>
    <dgm:cxn modelId="{D6C76A75-F25F-488D-A41F-1C364CCBC4EB}" type="presParOf" srcId="{6022F9C5-5853-49F5-8636-68BA85B31461}" destId="{67C997A2-2B87-4D1F-95A9-E3D740C13902}" srcOrd="1" destOrd="0" presId="urn:microsoft.com/office/officeart/2005/8/layout/pyramid1"/>
    <dgm:cxn modelId="{BBC89ADB-61BF-4F4E-B282-2B7ED12E0F7A}" type="presParOf" srcId="{05A5D146-3593-4326-ABB2-7A8BEF73CA86}" destId="{97D1453F-1091-4F76-8F0E-E3FD34F0A022}" srcOrd="2" destOrd="0" presId="urn:microsoft.com/office/officeart/2005/8/layout/pyramid1"/>
    <dgm:cxn modelId="{F9295C4E-D081-4CDA-9E78-D6C2D8F71C8A}" type="presParOf" srcId="{97D1453F-1091-4F76-8F0E-E3FD34F0A022}" destId="{6CB60BB1-8B3A-426E-B627-6C3EA3C7DB15}" srcOrd="0" destOrd="0" presId="urn:microsoft.com/office/officeart/2005/8/layout/pyramid1"/>
    <dgm:cxn modelId="{4A3B8214-FDAC-4DEE-B73D-E2672D7D8EFC}" type="presParOf" srcId="{97D1453F-1091-4F76-8F0E-E3FD34F0A022}" destId="{9E5ECB5A-DEE7-4DBE-BDE2-09C84608D44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07E41-96E4-43F7-972E-9FEA29BCEFFD}">
      <dsp:nvSpPr>
        <dsp:cNvPr id="0" name=""/>
        <dsp:cNvSpPr/>
      </dsp:nvSpPr>
      <dsp:spPr>
        <a:xfrm>
          <a:off x="338723" y="0"/>
          <a:ext cx="7944764" cy="6035547"/>
        </a:xfrm>
        <a:prstGeom prst="trapezoid">
          <a:avLst>
            <a:gd name="adj" fmla="val 71429"/>
          </a:avLst>
        </a:prstGeom>
        <a:solidFill>
          <a:srgbClr val="7030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First among teachers</a:t>
          </a: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Represents the school</a:t>
          </a: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Manages resources and tasks</a:t>
          </a: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Coordinates the school program</a:t>
          </a: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Enforces school discipline</a:t>
          </a:r>
          <a:endParaRPr lang="en-US" sz="24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rgbClr val="FFFF00"/>
              </a:solidFill>
            </a:rPr>
            <a:t>Provides spiritual leadership</a:t>
          </a:r>
          <a:endParaRPr lang="en-US" sz="2400" b="1" kern="1200" dirty="0">
            <a:solidFill>
              <a:srgbClr val="FFFF00"/>
            </a:solidFill>
          </a:endParaRPr>
        </a:p>
      </dsp:txBody>
      <dsp:txXfrm>
        <a:off x="338723" y="0"/>
        <a:ext cx="7944764" cy="6035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07E41-96E4-43F7-972E-9FEA29BCEFFD}">
      <dsp:nvSpPr>
        <dsp:cNvPr id="0" name=""/>
        <dsp:cNvSpPr/>
      </dsp:nvSpPr>
      <dsp:spPr>
        <a:xfrm>
          <a:off x="2757218" y="17566"/>
          <a:ext cx="3393501" cy="2473701"/>
        </a:xfrm>
        <a:prstGeom prst="trapezoid">
          <a:avLst>
            <a:gd name="adj" fmla="val 68592"/>
          </a:avLst>
        </a:prstGeom>
        <a:solidFill>
          <a:srgbClr val="7030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First among  teachers</a:t>
          </a: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Represents the school</a:t>
          </a: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Manages resources and tasks</a:t>
          </a: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Coordinates the school program</a:t>
          </a: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Enforces school discipline</a:t>
          </a: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rgbClr val="FFFF00"/>
              </a:solidFill>
            </a:rPr>
            <a:t>Provides spiritual leadership</a:t>
          </a:r>
          <a:endParaRPr lang="en-US" sz="1100" b="1" kern="1200" dirty="0">
            <a:solidFill>
              <a:srgbClr val="FFFF00"/>
            </a:solidFill>
          </a:endParaRPr>
        </a:p>
      </dsp:txBody>
      <dsp:txXfrm>
        <a:off x="2757218" y="17566"/>
        <a:ext cx="3393501" cy="2473701"/>
      </dsp:txXfrm>
    </dsp:sp>
    <dsp:sp modelId="{CE4AB6DE-A3B4-4E24-B4F9-3E50B1520650}">
      <dsp:nvSpPr>
        <dsp:cNvPr id="0" name=""/>
        <dsp:cNvSpPr/>
      </dsp:nvSpPr>
      <dsp:spPr>
        <a:xfrm>
          <a:off x="1378609" y="2473701"/>
          <a:ext cx="6150719" cy="2009881"/>
        </a:xfrm>
        <a:prstGeom prst="trapezoid">
          <a:avLst>
            <a:gd name="adj" fmla="val 68592"/>
          </a:avLst>
        </a:prstGeom>
        <a:solidFill>
          <a:srgbClr val="009999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73238" algn="l"/>
            </a:tabLst>
          </a:pPr>
          <a:r>
            <a:rPr lang="en-US" sz="1100" b="1" i="1" kern="1200" dirty="0">
              <a:solidFill>
                <a:srgbClr val="FFFF00"/>
              </a:solidFill>
            </a:rPr>
            <a:t>Lead Board of Education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Coordinate with other principals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School legalities and compliance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rgbClr val="FFFF00"/>
              </a:solidFill>
            </a:rPr>
            <a:t>Counsel students, families, and faculty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Policy creation, implementation, revision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1" kern="1200" dirty="0">
            <a:solidFill>
              <a:schemeClr val="bg1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73238" algn="l"/>
            </a:tabLst>
          </a:pPr>
          <a:r>
            <a:rPr lang="en-US" sz="1100" b="1" i="1" kern="1200" dirty="0">
              <a:solidFill>
                <a:schemeClr val="bg1"/>
              </a:solidFill>
            </a:rPr>
            <a:t>Curriculum development	             Instructional supervision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73238" algn="l"/>
            </a:tabLst>
          </a:pPr>
          <a:r>
            <a:rPr lang="en-US" sz="1100" b="1" i="1" kern="1200" dirty="0">
              <a:solidFill>
                <a:schemeClr val="bg1"/>
              </a:solidFill>
            </a:rPr>
            <a:t>Staff development	             Building safety	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773238" algn="l"/>
            </a:tabLst>
          </a:pPr>
          <a:r>
            <a:rPr lang="en-US" sz="1100" b="1" i="1" kern="1200" dirty="0">
              <a:solidFill>
                <a:srgbClr val="FFFF00"/>
              </a:solidFill>
            </a:rPr>
            <a:t>School promotion</a:t>
          </a:r>
          <a:r>
            <a:rPr lang="en-US" sz="1100" b="1" i="1" kern="1200" dirty="0"/>
            <a:t>	             </a:t>
          </a:r>
          <a:r>
            <a:rPr lang="en-US" sz="1100" b="1" i="1" kern="1200" dirty="0">
              <a:solidFill>
                <a:schemeClr val="bg1"/>
              </a:solidFill>
            </a:rPr>
            <a:t>Develop programs</a:t>
          </a:r>
        </a:p>
      </dsp:txBody>
      <dsp:txXfrm>
        <a:off x="2454985" y="2473701"/>
        <a:ext cx="3997967" cy="2009881"/>
      </dsp:txXfrm>
    </dsp:sp>
    <dsp:sp modelId="{6CB60BB1-8B3A-426E-B627-6C3EA3C7DB15}">
      <dsp:nvSpPr>
        <dsp:cNvPr id="0" name=""/>
        <dsp:cNvSpPr/>
      </dsp:nvSpPr>
      <dsp:spPr>
        <a:xfrm>
          <a:off x="0" y="4441556"/>
          <a:ext cx="8907937" cy="2009881"/>
        </a:xfrm>
        <a:prstGeom prst="trapezoid">
          <a:avLst>
            <a:gd name="adj" fmla="val 68592"/>
          </a:avLst>
        </a:prstGeom>
        <a:solidFill>
          <a:srgbClr val="0A505A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26844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Manage daily communication 	           Collaborate with community and faculty</a:t>
          </a:r>
        </a:p>
        <a:p>
          <a:pPr lvl="0" algn="l" defTabSz="26844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Faculty development and coaching </a:t>
          </a:r>
          <a:r>
            <a:rPr lang="en-US" sz="1100" b="1" i="1" kern="1200" dirty="0"/>
            <a:t>	           </a:t>
          </a:r>
          <a:r>
            <a:rPr lang="en-US" sz="1100" b="1" i="1" kern="1200" dirty="0">
              <a:solidFill>
                <a:srgbClr val="FFFF00"/>
              </a:solidFill>
            </a:rPr>
            <a:t>Enrollment management / recruitment</a:t>
          </a:r>
        </a:p>
        <a:p>
          <a:pPr lvl="0" algn="l" defTabSz="26844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bg1"/>
              </a:solidFill>
            </a:rPr>
            <a:t>Navigate political and social issues	           Student achievement accountability</a:t>
          </a:r>
        </a:p>
        <a:p>
          <a:pPr lvl="0" algn="l" defTabSz="15986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800" b="1" i="1" kern="1200" dirty="0">
              <a:solidFill>
                <a:schemeClr val="bg1"/>
              </a:solidFill>
            </a:rPr>
          </a:br>
          <a:r>
            <a:rPr lang="en-US" sz="800" b="1" i="1" kern="1200" dirty="0">
              <a:solidFill>
                <a:schemeClr val="bg1"/>
              </a:solidFill>
            </a:rPr>
            <a:t>Set vision	               Create culture &amp; climate	                             Long-term master planning</a:t>
          </a:r>
        </a:p>
        <a:p>
          <a:pPr lvl="0" algn="l" defTabSz="159861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dirty="0">
              <a:solidFill>
                <a:schemeClr val="bg1"/>
              </a:solidFill>
            </a:rPr>
            <a:t>Ongoing professional growth	               Evaluate school programs                         Data-driven decision-making</a:t>
          </a:r>
          <a:endParaRPr lang="en-US" sz="800" b="1" kern="1200" dirty="0">
            <a:solidFill>
              <a:schemeClr val="bg1"/>
            </a:solidFill>
          </a:endParaRPr>
        </a:p>
        <a:p>
          <a:pPr marL="0" lvl="0" indent="0" algn="l" defTabSz="1606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dirty="0">
              <a:solidFill>
                <a:srgbClr val="FFFF00"/>
              </a:solidFill>
            </a:rPr>
            <a:t>Marketing</a:t>
          </a:r>
          <a:r>
            <a:rPr lang="en-US" sz="800" b="1" i="1" kern="1200" dirty="0"/>
            <a:t>	              </a:t>
          </a:r>
          <a:r>
            <a:rPr lang="en-US" sz="800" b="1" i="1" kern="1200" dirty="0">
              <a:solidFill>
                <a:srgbClr val="FFFF00"/>
              </a:solidFill>
            </a:rPr>
            <a:t>Ensure financial sustainability                   </a:t>
          </a:r>
          <a:r>
            <a:rPr lang="en-US" sz="800" b="1" i="1" kern="1200" dirty="0">
              <a:solidFill>
                <a:schemeClr val="bg1"/>
              </a:solidFill>
            </a:rPr>
            <a:t>Monitor trends and research</a:t>
          </a:r>
        </a:p>
        <a:p>
          <a:pPr marL="0" lvl="0" indent="0" algn="l" defTabSz="1606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dirty="0">
              <a:solidFill>
                <a:schemeClr val="bg1"/>
              </a:solidFill>
            </a:rPr>
            <a:t>Accommodate student diversity	              Manage volunteers	                            Crisis management planning</a:t>
          </a:r>
        </a:p>
        <a:p>
          <a:pPr marL="1603375" lvl="0" indent="0" algn="l" defTabSz="2517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1" kern="1200" dirty="0">
              <a:solidFill>
                <a:schemeClr val="bg1"/>
              </a:solidFill>
            </a:rPr>
            <a:t>              Ensure campus safety</a:t>
          </a:r>
          <a:r>
            <a:rPr lang="en-US" sz="800" i="1" kern="1200" dirty="0"/>
            <a:t>	</a:t>
          </a:r>
          <a:endParaRPr lang="en-US" sz="800" kern="1200" dirty="0"/>
        </a:p>
      </dsp:txBody>
      <dsp:txXfrm>
        <a:off x="1558889" y="4441556"/>
        <a:ext cx="5790159" cy="200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C46A2-BF86-491A-8B84-65423CF6C310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746C7-1555-4E54-A934-29612914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F514D-A94B-E24D-9D4C-776F4E9DB6D5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31A1C-7419-0243-906D-BDC1F643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8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057F-F58E-7844-8D4A-F8B1231BF12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2EB-5555-F54B-A7DA-CE5E75C2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057F-F58E-7844-8D4A-F8B1231BF12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02EB-5555-F54B-A7DA-CE5E75C2BA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FCC9-B934-0545-8268-2E492E45B4F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7705-2B5A-3741-866A-F53BB68197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4618" y="365125"/>
            <a:ext cx="75391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BDE4-D2C6-8B4C-A209-838828D7BE7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8972-D37A-EF42-B554-E7B4E3203E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56" y="365125"/>
            <a:ext cx="3278544" cy="12131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943927" y="1457182"/>
            <a:ext cx="7409873" cy="9236"/>
          </a:xfrm>
          <a:prstGeom prst="line">
            <a:avLst/>
          </a:prstGeom>
          <a:ln w="38100">
            <a:solidFill>
              <a:srgbClr val="14B6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413" y="5906222"/>
            <a:ext cx="1589587" cy="5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" y="10"/>
            <a:ext cx="12188934" cy="68579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85455" y="4899748"/>
            <a:ext cx="9144000" cy="625768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64</a:t>
            </a:r>
            <a:r>
              <a:rPr lang="en-US" sz="32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Biennial Convention of the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26836" y="5504732"/>
            <a:ext cx="10021455" cy="563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Wisconsin Evangelical Lutheran Synod</a:t>
            </a:r>
          </a:p>
        </p:txBody>
      </p:sp>
    </p:spTree>
    <p:extLst>
      <p:ext uri="{BB962C8B-B14F-4D97-AF65-F5344CB8AC3E}">
        <p14:creationId xmlns:p14="http://schemas.microsoft.com/office/powerpoint/2010/main" val="41409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Principal influence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6685" y="1608992"/>
            <a:ext cx="10873992" cy="5266592"/>
            <a:chOff x="0" y="0"/>
            <a:chExt cx="4263390" cy="26473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63390" cy="2241550"/>
            </a:xfrm>
            <a:prstGeom prst="rect">
              <a:avLst/>
            </a:prstGeom>
          </p:spPr>
        </p:pic>
        <p:sp>
          <p:nvSpPr>
            <p:cNvPr id="8" name="Text Box 26"/>
            <p:cNvSpPr txBox="1"/>
            <p:nvPr/>
          </p:nvSpPr>
          <p:spPr>
            <a:xfrm>
              <a:off x="0" y="2241550"/>
              <a:ext cx="426339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Figure 1:  Influence of the Principal (</a:t>
              </a:r>
              <a:r>
                <a:rPr lang="en-US" sz="1200" i="1" dirty="0" err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Wahlstrom</a:t>
              </a: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Seashore Louis, </a:t>
              </a:r>
              <a:r>
                <a:rPr lang="en-US" sz="1200" i="1" dirty="0" err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Leithwood</a:t>
              </a: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&amp; Anderson, 2010)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53800" y="5796951"/>
            <a:ext cx="746185" cy="1061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path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5575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b="1" dirty="0"/>
              <a:t>Stop the attrition. 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b="1" dirty="0"/>
              <a:t>Recruit teacher leaders.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b="1" dirty="0"/>
              <a:t>Give principals the tools they need.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768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643063" y="2503488"/>
            <a:ext cx="8351838" cy="2644775"/>
          </a:xfrm>
          <a:custGeom>
            <a:avLst/>
            <a:gdLst>
              <a:gd name="T0" fmla="*/ 0 w 5261"/>
              <a:gd name="T1" fmla="*/ 1666 h 1666"/>
              <a:gd name="T2" fmla="*/ 5261 w 5261"/>
              <a:gd name="T3" fmla="*/ 1666 h 1666"/>
              <a:gd name="T4" fmla="*/ 0 w 5261"/>
              <a:gd name="T5" fmla="*/ 1248 h 1666"/>
              <a:gd name="T6" fmla="*/ 5261 w 5261"/>
              <a:gd name="T7" fmla="*/ 1248 h 1666"/>
              <a:gd name="T8" fmla="*/ 0 w 5261"/>
              <a:gd name="T9" fmla="*/ 835 h 1666"/>
              <a:gd name="T10" fmla="*/ 5261 w 5261"/>
              <a:gd name="T11" fmla="*/ 835 h 1666"/>
              <a:gd name="T12" fmla="*/ 0 w 5261"/>
              <a:gd name="T13" fmla="*/ 417 h 1666"/>
              <a:gd name="T14" fmla="*/ 5261 w 5261"/>
              <a:gd name="T15" fmla="*/ 417 h 1666"/>
              <a:gd name="T16" fmla="*/ 0 w 5261"/>
              <a:gd name="T17" fmla="*/ 0 h 1666"/>
              <a:gd name="T18" fmla="*/ 5261 w 5261"/>
              <a:gd name="T19" fmla="*/ 0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61" h="1666">
                <a:moveTo>
                  <a:pt x="0" y="1666"/>
                </a:moveTo>
                <a:lnTo>
                  <a:pt x="5261" y="1666"/>
                </a:lnTo>
                <a:moveTo>
                  <a:pt x="0" y="1248"/>
                </a:moveTo>
                <a:lnTo>
                  <a:pt x="5261" y="1248"/>
                </a:lnTo>
                <a:moveTo>
                  <a:pt x="0" y="835"/>
                </a:moveTo>
                <a:lnTo>
                  <a:pt x="5261" y="835"/>
                </a:lnTo>
                <a:moveTo>
                  <a:pt x="0" y="417"/>
                </a:moveTo>
                <a:lnTo>
                  <a:pt x="5261" y="417"/>
                </a:lnTo>
                <a:moveTo>
                  <a:pt x="0" y="0"/>
                </a:moveTo>
                <a:lnTo>
                  <a:pt x="5261" y="0"/>
                </a:lnTo>
              </a:path>
            </a:pathLst>
          </a:custGeom>
          <a:noFill/>
          <a:ln w="381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09588" y="1690688"/>
            <a:ext cx="962342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2015 WELS survey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43063" y="5803900"/>
            <a:ext cx="8351838" cy="0"/>
          </a:xfrm>
          <a:prstGeom prst="line">
            <a:avLst/>
          </a:pr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6125" y="5630863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4675" y="496887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4675" y="4352926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4675" y="3692526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74675" y="3035301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3225" y="2373314"/>
            <a:ext cx="78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100%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07955" y="3912780"/>
            <a:ext cx="963020" cy="1891119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77226" y="5979636"/>
            <a:ext cx="1550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Insufficient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Salary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214538" y="1855789"/>
            <a:ext cx="18572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Principals’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00475" y="1855789"/>
            <a:ext cx="50654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beliefs about their position.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71593" y="5979636"/>
            <a:ext cx="1474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Insufficient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Time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66989" y="3074194"/>
            <a:ext cx="963020" cy="2729706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8845" y="5992813"/>
            <a:ext cx="1474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Insufficient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Training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7472" y="3317358"/>
            <a:ext cx="963020" cy="2486542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02986" y="42639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82%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4145" y="43123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73%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5304" y="436068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330927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6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15" grpId="0"/>
      <p:bldP spid="20" grpId="0" animBg="1"/>
      <p:bldP spid="16" grpId="0"/>
      <p:bldP spid="22" grpId="0" animBg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 in being principal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03263" y="1885471"/>
            <a:ext cx="95075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824038" y="2679700"/>
            <a:ext cx="8250237" cy="2817812"/>
          </a:xfrm>
          <a:custGeom>
            <a:avLst/>
            <a:gdLst>
              <a:gd name="T0" fmla="*/ 0 w 5197"/>
              <a:gd name="T1" fmla="*/ 1775 h 1775"/>
              <a:gd name="T2" fmla="*/ 5197 w 5197"/>
              <a:gd name="T3" fmla="*/ 1775 h 1775"/>
              <a:gd name="T4" fmla="*/ 0 w 5197"/>
              <a:gd name="T5" fmla="*/ 1329 h 1775"/>
              <a:gd name="T6" fmla="*/ 5197 w 5197"/>
              <a:gd name="T7" fmla="*/ 1329 h 1775"/>
              <a:gd name="T8" fmla="*/ 0 w 5197"/>
              <a:gd name="T9" fmla="*/ 888 h 1775"/>
              <a:gd name="T10" fmla="*/ 5197 w 5197"/>
              <a:gd name="T11" fmla="*/ 888 h 1775"/>
              <a:gd name="T12" fmla="*/ 0 w 5197"/>
              <a:gd name="T13" fmla="*/ 442 h 1775"/>
              <a:gd name="T14" fmla="*/ 5197 w 5197"/>
              <a:gd name="T15" fmla="*/ 442 h 1775"/>
              <a:gd name="T16" fmla="*/ 0 w 5197"/>
              <a:gd name="T17" fmla="*/ 0 h 1775"/>
              <a:gd name="T18" fmla="*/ 5197 w 5197"/>
              <a:gd name="T19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97" h="1775">
                <a:moveTo>
                  <a:pt x="0" y="1775"/>
                </a:moveTo>
                <a:lnTo>
                  <a:pt x="5197" y="1775"/>
                </a:lnTo>
                <a:moveTo>
                  <a:pt x="0" y="1329"/>
                </a:moveTo>
                <a:lnTo>
                  <a:pt x="5197" y="1329"/>
                </a:lnTo>
                <a:moveTo>
                  <a:pt x="0" y="888"/>
                </a:moveTo>
                <a:lnTo>
                  <a:pt x="5197" y="888"/>
                </a:lnTo>
                <a:moveTo>
                  <a:pt x="0" y="442"/>
                </a:moveTo>
                <a:lnTo>
                  <a:pt x="5197" y="442"/>
                </a:lnTo>
                <a:moveTo>
                  <a:pt x="0" y="0"/>
                </a:moveTo>
                <a:lnTo>
                  <a:pt x="5197" y="0"/>
                </a:lnTo>
              </a:path>
            </a:pathLst>
          </a:custGeom>
          <a:solidFill>
            <a:srgbClr val="AEE9EC"/>
          </a:solidFill>
          <a:ln w="38100" cap="flat">
            <a:solidFill>
              <a:srgbClr val="0A505A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238500" y="2992438"/>
            <a:ext cx="5422900" cy="3206750"/>
          </a:xfrm>
          <a:custGeom>
            <a:avLst/>
            <a:gdLst>
              <a:gd name="T0" fmla="*/ 0 w 3416"/>
              <a:gd name="T1" fmla="*/ 0 h 2020"/>
              <a:gd name="T2" fmla="*/ 815 w 3416"/>
              <a:gd name="T3" fmla="*/ 0 h 2020"/>
              <a:gd name="T4" fmla="*/ 815 w 3416"/>
              <a:gd name="T5" fmla="*/ 2020 h 2020"/>
              <a:gd name="T6" fmla="*/ 0 w 3416"/>
              <a:gd name="T7" fmla="*/ 2020 h 2020"/>
              <a:gd name="T8" fmla="*/ 0 w 3416"/>
              <a:gd name="T9" fmla="*/ 0 h 2020"/>
              <a:gd name="T10" fmla="*/ 2600 w 3416"/>
              <a:gd name="T11" fmla="*/ 379 h 2020"/>
              <a:gd name="T12" fmla="*/ 3416 w 3416"/>
              <a:gd name="T13" fmla="*/ 379 h 2020"/>
              <a:gd name="T14" fmla="*/ 3416 w 3416"/>
              <a:gd name="T15" fmla="*/ 2020 h 2020"/>
              <a:gd name="T16" fmla="*/ 2600 w 3416"/>
              <a:gd name="T17" fmla="*/ 2020 h 2020"/>
              <a:gd name="T18" fmla="*/ 2600 w 3416"/>
              <a:gd name="T19" fmla="*/ 379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2020">
                <a:moveTo>
                  <a:pt x="0" y="0"/>
                </a:moveTo>
                <a:lnTo>
                  <a:pt x="815" y="0"/>
                </a:lnTo>
                <a:lnTo>
                  <a:pt x="815" y="2020"/>
                </a:lnTo>
                <a:lnTo>
                  <a:pt x="0" y="2020"/>
                </a:lnTo>
                <a:lnTo>
                  <a:pt x="0" y="0"/>
                </a:lnTo>
                <a:close/>
                <a:moveTo>
                  <a:pt x="2600" y="379"/>
                </a:moveTo>
                <a:lnTo>
                  <a:pt x="3416" y="379"/>
                </a:lnTo>
                <a:lnTo>
                  <a:pt x="3416" y="2020"/>
                </a:lnTo>
                <a:lnTo>
                  <a:pt x="2600" y="2020"/>
                </a:lnTo>
                <a:lnTo>
                  <a:pt x="2600" y="379"/>
                </a:lnTo>
                <a:close/>
              </a:path>
            </a:pathLst>
          </a:custGeom>
          <a:solidFill>
            <a:srgbClr val="14B6C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3238500" y="2679700"/>
            <a:ext cx="5422900" cy="914400"/>
          </a:xfrm>
          <a:custGeom>
            <a:avLst/>
            <a:gdLst>
              <a:gd name="T0" fmla="*/ 0 w 3416"/>
              <a:gd name="T1" fmla="*/ 0 h 576"/>
              <a:gd name="T2" fmla="*/ 815 w 3416"/>
              <a:gd name="T3" fmla="*/ 0 h 576"/>
              <a:gd name="T4" fmla="*/ 815 w 3416"/>
              <a:gd name="T5" fmla="*/ 197 h 576"/>
              <a:gd name="T6" fmla="*/ 0 w 3416"/>
              <a:gd name="T7" fmla="*/ 197 h 576"/>
              <a:gd name="T8" fmla="*/ 0 w 3416"/>
              <a:gd name="T9" fmla="*/ 0 h 576"/>
              <a:gd name="T10" fmla="*/ 2600 w 3416"/>
              <a:gd name="T11" fmla="*/ 0 h 576"/>
              <a:gd name="T12" fmla="*/ 3416 w 3416"/>
              <a:gd name="T13" fmla="*/ 0 h 576"/>
              <a:gd name="T14" fmla="*/ 3416 w 3416"/>
              <a:gd name="T15" fmla="*/ 576 h 576"/>
              <a:gd name="T16" fmla="*/ 2600 w 3416"/>
              <a:gd name="T17" fmla="*/ 576 h 576"/>
              <a:gd name="T18" fmla="*/ 2600 w 3416"/>
              <a:gd name="T1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576">
                <a:moveTo>
                  <a:pt x="0" y="0"/>
                </a:moveTo>
                <a:lnTo>
                  <a:pt x="815" y="0"/>
                </a:lnTo>
                <a:lnTo>
                  <a:pt x="815" y="197"/>
                </a:lnTo>
                <a:lnTo>
                  <a:pt x="0" y="197"/>
                </a:lnTo>
                <a:lnTo>
                  <a:pt x="0" y="0"/>
                </a:lnTo>
                <a:close/>
                <a:moveTo>
                  <a:pt x="2600" y="0"/>
                </a:moveTo>
                <a:lnTo>
                  <a:pt x="3416" y="0"/>
                </a:lnTo>
                <a:lnTo>
                  <a:pt x="3416" y="576"/>
                </a:lnTo>
                <a:lnTo>
                  <a:pt x="2600" y="576"/>
                </a:lnTo>
                <a:lnTo>
                  <a:pt x="2600" y="0"/>
                </a:lnTo>
                <a:close/>
              </a:path>
            </a:pathLst>
          </a:custGeom>
          <a:solidFill>
            <a:srgbClr val="AEE9EC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824038" y="6199188"/>
            <a:ext cx="8250237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5538" y="6024563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7263" y="5322888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57263" y="461645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57263" y="391160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57263" y="320992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8988" y="2503488"/>
            <a:ext cx="78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100%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574925" y="6370638"/>
            <a:ext cx="2667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Current Principals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205288" y="1862137"/>
            <a:ext cx="3462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Present conditions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5212" y="2691607"/>
            <a:ext cx="1264362" cy="762000"/>
          </a:xfrm>
          <a:prstGeom prst="rect">
            <a:avLst/>
          </a:prstGeom>
          <a:solidFill>
            <a:srgbClr val="AEE9E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74187" y="2703120"/>
            <a:ext cx="1289796" cy="2070099"/>
          </a:xfrm>
          <a:prstGeom prst="rect">
            <a:avLst/>
          </a:prstGeom>
          <a:solidFill>
            <a:srgbClr val="AEE9E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04567" y="2578099"/>
            <a:ext cx="2769708" cy="3792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7366" y="4456021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5" name="Left Arrow 4"/>
          <p:cNvSpPr/>
          <p:nvPr/>
        </p:nvSpPr>
        <p:spPr>
          <a:xfrm>
            <a:off x="4668086" y="4020971"/>
            <a:ext cx="5266612" cy="1516432"/>
          </a:xfrm>
          <a:prstGeom prst="leftArrow">
            <a:avLst/>
          </a:prstGeom>
          <a:solidFill>
            <a:srgbClr val="14B6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/ 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Interest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5446524" y="2378684"/>
            <a:ext cx="4477667" cy="1215250"/>
          </a:xfrm>
          <a:prstGeom prst="leftArrow">
            <a:avLst/>
          </a:prstGeom>
          <a:solidFill>
            <a:srgbClr val="AEE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/ No Interest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4558015" y="4021931"/>
            <a:ext cx="2672126" cy="1561306"/>
          </a:xfrm>
          <a:prstGeom prst="leftRightArrow">
            <a:avLst/>
          </a:prstGeom>
          <a:solidFill>
            <a:srgbClr val="14B6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</a:p>
        </p:txBody>
      </p:sp>
      <p:sp>
        <p:nvSpPr>
          <p:cNvPr id="24" name="Left-Right Arrow 23"/>
          <p:cNvSpPr/>
          <p:nvPr/>
        </p:nvSpPr>
        <p:spPr>
          <a:xfrm>
            <a:off x="4668087" y="2448109"/>
            <a:ext cx="2562054" cy="1215250"/>
          </a:xfrm>
          <a:prstGeom prst="leftRightArrow">
            <a:avLst/>
          </a:prstGeom>
          <a:solidFill>
            <a:srgbClr val="AEE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/ No Interest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173788" y="6370638"/>
            <a:ext cx="3711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Non-Principal Young 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 animBg="1"/>
      <p:bldP spid="5" grpId="1" animBg="1"/>
      <p:bldP spid="22" grpId="0" animBg="1"/>
      <p:bldP spid="22" grpId="1" animBg="1"/>
      <p:bldP spid="23" grpId="0" animBg="1"/>
      <p:bldP spid="24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 in being principal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03263" y="1874838"/>
            <a:ext cx="95075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824038" y="2679700"/>
            <a:ext cx="8250237" cy="2817812"/>
          </a:xfrm>
          <a:custGeom>
            <a:avLst/>
            <a:gdLst>
              <a:gd name="T0" fmla="*/ 0 w 5197"/>
              <a:gd name="T1" fmla="*/ 1775 h 1775"/>
              <a:gd name="T2" fmla="*/ 5197 w 5197"/>
              <a:gd name="T3" fmla="*/ 1775 h 1775"/>
              <a:gd name="T4" fmla="*/ 0 w 5197"/>
              <a:gd name="T5" fmla="*/ 1329 h 1775"/>
              <a:gd name="T6" fmla="*/ 5197 w 5197"/>
              <a:gd name="T7" fmla="*/ 1329 h 1775"/>
              <a:gd name="T8" fmla="*/ 0 w 5197"/>
              <a:gd name="T9" fmla="*/ 888 h 1775"/>
              <a:gd name="T10" fmla="*/ 5197 w 5197"/>
              <a:gd name="T11" fmla="*/ 888 h 1775"/>
              <a:gd name="T12" fmla="*/ 0 w 5197"/>
              <a:gd name="T13" fmla="*/ 442 h 1775"/>
              <a:gd name="T14" fmla="*/ 5197 w 5197"/>
              <a:gd name="T15" fmla="*/ 442 h 1775"/>
              <a:gd name="T16" fmla="*/ 0 w 5197"/>
              <a:gd name="T17" fmla="*/ 0 h 1775"/>
              <a:gd name="T18" fmla="*/ 5197 w 5197"/>
              <a:gd name="T19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97" h="1775">
                <a:moveTo>
                  <a:pt x="0" y="1775"/>
                </a:moveTo>
                <a:lnTo>
                  <a:pt x="5197" y="1775"/>
                </a:lnTo>
                <a:moveTo>
                  <a:pt x="0" y="1329"/>
                </a:moveTo>
                <a:lnTo>
                  <a:pt x="5197" y="1329"/>
                </a:lnTo>
                <a:moveTo>
                  <a:pt x="0" y="888"/>
                </a:moveTo>
                <a:lnTo>
                  <a:pt x="5197" y="888"/>
                </a:lnTo>
                <a:moveTo>
                  <a:pt x="0" y="442"/>
                </a:moveTo>
                <a:lnTo>
                  <a:pt x="5197" y="442"/>
                </a:lnTo>
                <a:moveTo>
                  <a:pt x="0" y="0"/>
                </a:moveTo>
                <a:lnTo>
                  <a:pt x="5197" y="0"/>
                </a:lnTo>
              </a:path>
            </a:pathLst>
          </a:custGeom>
          <a:noFill/>
          <a:ln w="38100" cap="flat">
            <a:solidFill>
              <a:srgbClr val="0A50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238500" y="2992438"/>
            <a:ext cx="5422900" cy="3206750"/>
          </a:xfrm>
          <a:custGeom>
            <a:avLst/>
            <a:gdLst>
              <a:gd name="T0" fmla="*/ 0 w 3416"/>
              <a:gd name="T1" fmla="*/ 0 h 2020"/>
              <a:gd name="T2" fmla="*/ 815 w 3416"/>
              <a:gd name="T3" fmla="*/ 0 h 2020"/>
              <a:gd name="T4" fmla="*/ 815 w 3416"/>
              <a:gd name="T5" fmla="*/ 2020 h 2020"/>
              <a:gd name="T6" fmla="*/ 0 w 3416"/>
              <a:gd name="T7" fmla="*/ 2020 h 2020"/>
              <a:gd name="T8" fmla="*/ 0 w 3416"/>
              <a:gd name="T9" fmla="*/ 0 h 2020"/>
              <a:gd name="T10" fmla="*/ 2600 w 3416"/>
              <a:gd name="T11" fmla="*/ 379 h 2020"/>
              <a:gd name="T12" fmla="*/ 3416 w 3416"/>
              <a:gd name="T13" fmla="*/ 379 h 2020"/>
              <a:gd name="T14" fmla="*/ 3416 w 3416"/>
              <a:gd name="T15" fmla="*/ 2020 h 2020"/>
              <a:gd name="T16" fmla="*/ 2600 w 3416"/>
              <a:gd name="T17" fmla="*/ 2020 h 2020"/>
              <a:gd name="T18" fmla="*/ 2600 w 3416"/>
              <a:gd name="T19" fmla="*/ 379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2020">
                <a:moveTo>
                  <a:pt x="0" y="0"/>
                </a:moveTo>
                <a:lnTo>
                  <a:pt x="815" y="0"/>
                </a:lnTo>
                <a:lnTo>
                  <a:pt x="815" y="2020"/>
                </a:lnTo>
                <a:lnTo>
                  <a:pt x="0" y="2020"/>
                </a:lnTo>
                <a:lnTo>
                  <a:pt x="0" y="0"/>
                </a:lnTo>
                <a:close/>
                <a:moveTo>
                  <a:pt x="2600" y="379"/>
                </a:moveTo>
                <a:lnTo>
                  <a:pt x="3416" y="379"/>
                </a:lnTo>
                <a:lnTo>
                  <a:pt x="3416" y="2020"/>
                </a:lnTo>
                <a:lnTo>
                  <a:pt x="2600" y="2020"/>
                </a:lnTo>
                <a:lnTo>
                  <a:pt x="2600" y="379"/>
                </a:lnTo>
                <a:close/>
              </a:path>
            </a:pathLst>
          </a:custGeom>
          <a:solidFill>
            <a:srgbClr val="14B6C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3238500" y="2679700"/>
            <a:ext cx="5422900" cy="914400"/>
          </a:xfrm>
          <a:custGeom>
            <a:avLst/>
            <a:gdLst>
              <a:gd name="T0" fmla="*/ 0 w 3416"/>
              <a:gd name="T1" fmla="*/ 0 h 576"/>
              <a:gd name="T2" fmla="*/ 815 w 3416"/>
              <a:gd name="T3" fmla="*/ 0 h 576"/>
              <a:gd name="T4" fmla="*/ 815 w 3416"/>
              <a:gd name="T5" fmla="*/ 197 h 576"/>
              <a:gd name="T6" fmla="*/ 0 w 3416"/>
              <a:gd name="T7" fmla="*/ 197 h 576"/>
              <a:gd name="T8" fmla="*/ 0 w 3416"/>
              <a:gd name="T9" fmla="*/ 0 h 576"/>
              <a:gd name="T10" fmla="*/ 2600 w 3416"/>
              <a:gd name="T11" fmla="*/ 0 h 576"/>
              <a:gd name="T12" fmla="*/ 3416 w 3416"/>
              <a:gd name="T13" fmla="*/ 0 h 576"/>
              <a:gd name="T14" fmla="*/ 3416 w 3416"/>
              <a:gd name="T15" fmla="*/ 576 h 576"/>
              <a:gd name="T16" fmla="*/ 2600 w 3416"/>
              <a:gd name="T17" fmla="*/ 576 h 576"/>
              <a:gd name="T18" fmla="*/ 2600 w 3416"/>
              <a:gd name="T1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576">
                <a:moveTo>
                  <a:pt x="0" y="0"/>
                </a:moveTo>
                <a:lnTo>
                  <a:pt x="815" y="0"/>
                </a:lnTo>
                <a:lnTo>
                  <a:pt x="815" y="197"/>
                </a:lnTo>
                <a:lnTo>
                  <a:pt x="0" y="197"/>
                </a:lnTo>
                <a:lnTo>
                  <a:pt x="0" y="0"/>
                </a:lnTo>
                <a:close/>
                <a:moveTo>
                  <a:pt x="2600" y="0"/>
                </a:moveTo>
                <a:lnTo>
                  <a:pt x="3416" y="0"/>
                </a:lnTo>
                <a:lnTo>
                  <a:pt x="3416" y="576"/>
                </a:lnTo>
                <a:lnTo>
                  <a:pt x="2600" y="576"/>
                </a:lnTo>
                <a:lnTo>
                  <a:pt x="2600" y="0"/>
                </a:lnTo>
                <a:close/>
              </a:path>
            </a:pathLst>
          </a:custGeom>
          <a:solidFill>
            <a:srgbClr val="AEE9EC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824038" y="6199188"/>
            <a:ext cx="8250237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5538" y="6024563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7263" y="5322888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57263" y="461645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57263" y="391160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57263" y="320992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8988" y="2503488"/>
            <a:ext cx="78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574925" y="6370638"/>
            <a:ext cx="2667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Current principals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205288" y="1747839"/>
            <a:ext cx="3462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Present conditions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6828" y="2688154"/>
            <a:ext cx="1290080" cy="762000"/>
          </a:xfrm>
          <a:prstGeom prst="rect">
            <a:avLst/>
          </a:prstGeom>
          <a:solidFill>
            <a:srgbClr val="AEE9E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7366" y="4456021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668087" y="2448109"/>
            <a:ext cx="2562054" cy="1215250"/>
          </a:xfrm>
          <a:prstGeom prst="leftRightArrow">
            <a:avLst/>
          </a:prstGeom>
          <a:solidFill>
            <a:srgbClr val="AEE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/ No Interest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4558015" y="4021931"/>
            <a:ext cx="2672126" cy="1561306"/>
          </a:xfrm>
          <a:prstGeom prst="leftRightArrow">
            <a:avLst/>
          </a:prstGeom>
          <a:solidFill>
            <a:srgbClr val="14B6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1604" y="2691607"/>
            <a:ext cx="1289796" cy="2070099"/>
          </a:xfrm>
          <a:prstGeom prst="rect">
            <a:avLst/>
          </a:prstGeom>
          <a:solidFill>
            <a:srgbClr val="AEE9E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173788" y="6370638"/>
            <a:ext cx="3711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Non-principal young 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98" y="5114086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248926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600" fill="hold"/>
                                        <p:tgtEl>
                                          <p:spTgt spid="2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Interest in being principal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29518" y="1874838"/>
            <a:ext cx="95075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824038" y="2679700"/>
            <a:ext cx="8250237" cy="2817812"/>
          </a:xfrm>
          <a:custGeom>
            <a:avLst/>
            <a:gdLst>
              <a:gd name="T0" fmla="*/ 0 w 5197"/>
              <a:gd name="T1" fmla="*/ 1775 h 1775"/>
              <a:gd name="T2" fmla="*/ 5197 w 5197"/>
              <a:gd name="T3" fmla="*/ 1775 h 1775"/>
              <a:gd name="T4" fmla="*/ 0 w 5197"/>
              <a:gd name="T5" fmla="*/ 1329 h 1775"/>
              <a:gd name="T6" fmla="*/ 5197 w 5197"/>
              <a:gd name="T7" fmla="*/ 1329 h 1775"/>
              <a:gd name="T8" fmla="*/ 0 w 5197"/>
              <a:gd name="T9" fmla="*/ 888 h 1775"/>
              <a:gd name="T10" fmla="*/ 5197 w 5197"/>
              <a:gd name="T11" fmla="*/ 888 h 1775"/>
              <a:gd name="T12" fmla="*/ 0 w 5197"/>
              <a:gd name="T13" fmla="*/ 442 h 1775"/>
              <a:gd name="T14" fmla="*/ 5197 w 5197"/>
              <a:gd name="T15" fmla="*/ 442 h 1775"/>
              <a:gd name="T16" fmla="*/ 0 w 5197"/>
              <a:gd name="T17" fmla="*/ 0 h 1775"/>
              <a:gd name="T18" fmla="*/ 5197 w 5197"/>
              <a:gd name="T19" fmla="*/ 0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97" h="1775">
                <a:moveTo>
                  <a:pt x="0" y="1775"/>
                </a:moveTo>
                <a:lnTo>
                  <a:pt x="5197" y="1775"/>
                </a:lnTo>
                <a:moveTo>
                  <a:pt x="0" y="1329"/>
                </a:moveTo>
                <a:lnTo>
                  <a:pt x="5197" y="1329"/>
                </a:lnTo>
                <a:moveTo>
                  <a:pt x="0" y="888"/>
                </a:moveTo>
                <a:lnTo>
                  <a:pt x="5197" y="888"/>
                </a:lnTo>
                <a:moveTo>
                  <a:pt x="0" y="442"/>
                </a:moveTo>
                <a:lnTo>
                  <a:pt x="5197" y="442"/>
                </a:lnTo>
                <a:moveTo>
                  <a:pt x="0" y="0"/>
                </a:moveTo>
                <a:lnTo>
                  <a:pt x="5197" y="0"/>
                </a:lnTo>
              </a:path>
            </a:pathLst>
          </a:custGeom>
          <a:noFill/>
          <a:ln w="38100" cap="flat">
            <a:solidFill>
              <a:srgbClr val="0A505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3238500" y="2992438"/>
            <a:ext cx="5422900" cy="3206750"/>
          </a:xfrm>
          <a:custGeom>
            <a:avLst/>
            <a:gdLst>
              <a:gd name="T0" fmla="*/ 0 w 3416"/>
              <a:gd name="T1" fmla="*/ 0 h 2020"/>
              <a:gd name="T2" fmla="*/ 815 w 3416"/>
              <a:gd name="T3" fmla="*/ 0 h 2020"/>
              <a:gd name="T4" fmla="*/ 815 w 3416"/>
              <a:gd name="T5" fmla="*/ 2020 h 2020"/>
              <a:gd name="T6" fmla="*/ 0 w 3416"/>
              <a:gd name="T7" fmla="*/ 2020 h 2020"/>
              <a:gd name="T8" fmla="*/ 0 w 3416"/>
              <a:gd name="T9" fmla="*/ 0 h 2020"/>
              <a:gd name="T10" fmla="*/ 2600 w 3416"/>
              <a:gd name="T11" fmla="*/ 379 h 2020"/>
              <a:gd name="T12" fmla="*/ 3416 w 3416"/>
              <a:gd name="T13" fmla="*/ 379 h 2020"/>
              <a:gd name="T14" fmla="*/ 3416 w 3416"/>
              <a:gd name="T15" fmla="*/ 2020 h 2020"/>
              <a:gd name="T16" fmla="*/ 2600 w 3416"/>
              <a:gd name="T17" fmla="*/ 2020 h 2020"/>
              <a:gd name="T18" fmla="*/ 2600 w 3416"/>
              <a:gd name="T19" fmla="*/ 379 h 2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2020">
                <a:moveTo>
                  <a:pt x="0" y="0"/>
                </a:moveTo>
                <a:lnTo>
                  <a:pt x="815" y="0"/>
                </a:lnTo>
                <a:lnTo>
                  <a:pt x="815" y="2020"/>
                </a:lnTo>
                <a:lnTo>
                  <a:pt x="0" y="2020"/>
                </a:lnTo>
                <a:lnTo>
                  <a:pt x="0" y="0"/>
                </a:lnTo>
                <a:close/>
                <a:moveTo>
                  <a:pt x="2600" y="379"/>
                </a:moveTo>
                <a:lnTo>
                  <a:pt x="3416" y="379"/>
                </a:lnTo>
                <a:lnTo>
                  <a:pt x="3416" y="2020"/>
                </a:lnTo>
                <a:lnTo>
                  <a:pt x="2600" y="2020"/>
                </a:lnTo>
                <a:lnTo>
                  <a:pt x="2600" y="379"/>
                </a:lnTo>
                <a:close/>
              </a:path>
            </a:pathLst>
          </a:custGeom>
          <a:solidFill>
            <a:srgbClr val="14B6C2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3238500" y="2679700"/>
            <a:ext cx="5422900" cy="914400"/>
          </a:xfrm>
          <a:custGeom>
            <a:avLst/>
            <a:gdLst>
              <a:gd name="T0" fmla="*/ 0 w 3416"/>
              <a:gd name="T1" fmla="*/ 0 h 576"/>
              <a:gd name="T2" fmla="*/ 815 w 3416"/>
              <a:gd name="T3" fmla="*/ 0 h 576"/>
              <a:gd name="T4" fmla="*/ 815 w 3416"/>
              <a:gd name="T5" fmla="*/ 197 h 576"/>
              <a:gd name="T6" fmla="*/ 0 w 3416"/>
              <a:gd name="T7" fmla="*/ 197 h 576"/>
              <a:gd name="T8" fmla="*/ 0 w 3416"/>
              <a:gd name="T9" fmla="*/ 0 h 576"/>
              <a:gd name="T10" fmla="*/ 2600 w 3416"/>
              <a:gd name="T11" fmla="*/ 0 h 576"/>
              <a:gd name="T12" fmla="*/ 3416 w 3416"/>
              <a:gd name="T13" fmla="*/ 0 h 576"/>
              <a:gd name="T14" fmla="*/ 3416 w 3416"/>
              <a:gd name="T15" fmla="*/ 576 h 576"/>
              <a:gd name="T16" fmla="*/ 2600 w 3416"/>
              <a:gd name="T17" fmla="*/ 576 h 576"/>
              <a:gd name="T18" fmla="*/ 2600 w 3416"/>
              <a:gd name="T1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16" h="576">
                <a:moveTo>
                  <a:pt x="0" y="0"/>
                </a:moveTo>
                <a:lnTo>
                  <a:pt x="815" y="0"/>
                </a:lnTo>
                <a:lnTo>
                  <a:pt x="815" y="197"/>
                </a:lnTo>
                <a:lnTo>
                  <a:pt x="0" y="197"/>
                </a:lnTo>
                <a:lnTo>
                  <a:pt x="0" y="0"/>
                </a:lnTo>
                <a:close/>
                <a:moveTo>
                  <a:pt x="2600" y="0"/>
                </a:moveTo>
                <a:lnTo>
                  <a:pt x="3416" y="0"/>
                </a:lnTo>
                <a:lnTo>
                  <a:pt x="3416" y="576"/>
                </a:lnTo>
                <a:lnTo>
                  <a:pt x="2600" y="576"/>
                </a:lnTo>
                <a:lnTo>
                  <a:pt x="2600" y="0"/>
                </a:lnTo>
                <a:close/>
              </a:path>
            </a:pathLst>
          </a:custGeom>
          <a:solidFill>
            <a:srgbClr val="AEE9EC"/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824038" y="6199188"/>
            <a:ext cx="8250237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25538" y="6024563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957263" y="5322888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20%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57263" y="461645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40%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57263" y="391160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60%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57263" y="320992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80%</a:t>
            </a: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88988" y="2503488"/>
            <a:ext cx="78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100%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574925" y="6310012"/>
            <a:ext cx="2667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Current principals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3209" y="2691607"/>
            <a:ext cx="1264362" cy="762000"/>
          </a:xfrm>
          <a:prstGeom prst="rect">
            <a:avLst/>
          </a:prstGeom>
          <a:solidFill>
            <a:srgbClr val="AEE9E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7366" y="4456021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79%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668087" y="2448109"/>
            <a:ext cx="2562054" cy="1215250"/>
          </a:xfrm>
          <a:prstGeom prst="leftRightArrow">
            <a:avLst/>
          </a:prstGeom>
          <a:solidFill>
            <a:srgbClr val="AEE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/ No Interest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4558015" y="4021931"/>
            <a:ext cx="2672126" cy="1561306"/>
          </a:xfrm>
          <a:prstGeom prst="leftRightArrow">
            <a:avLst/>
          </a:prstGeom>
          <a:solidFill>
            <a:srgbClr val="14B6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1604" y="2691607"/>
            <a:ext cx="1289796" cy="2070099"/>
          </a:xfrm>
          <a:prstGeom prst="rect">
            <a:avLst/>
          </a:prstGeom>
          <a:solidFill>
            <a:srgbClr val="AEE9E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6173788" y="6310012"/>
            <a:ext cx="3711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Non-principal young men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98" y="5114086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214415" y="1838210"/>
            <a:ext cx="73910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Adequate time, training, &amp; compensation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7366" y="4448336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91%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56399" y="4445214"/>
            <a:ext cx="112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18211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24" grpId="0" animBg="1"/>
      <p:bldP spid="26" grpId="0"/>
      <p:bldP spid="28" grpId="0"/>
      <p:bldP spid="30" grpId="0"/>
      <p:bldP spid="30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75" y="1690688"/>
            <a:ext cx="1752600" cy="49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2098431"/>
            <a:ext cx="4735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Identify a man with “gifts for leadership.”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Make him a principal.</a:t>
            </a:r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Let him figure out the job.</a:t>
            </a:r>
          </a:p>
        </p:txBody>
      </p:sp>
    </p:spTree>
    <p:extLst>
      <p:ext uri="{BB962C8B-B14F-4D97-AF65-F5344CB8AC3E}">
        <p14:creationId xmlns:p14="http://schemas.microsoft.com/office/powerpoint/2010/main" val="33543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05800" y="4973405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1082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936" y="104971"/>
            <a:ext cx="10195309" cy="65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6641" y="501164"/>
            <a:ext cx="8391752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91853" y="5070120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61082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4168" y="509954"/>
            <a:ext cx="10209803" cy="6035547"/>
            <a:chOff x="-488656" y="1295400"/>
            <a:chExt cx="9023056" cy="5334000"/>
          </a:xfrm>
        </p:grpSpPr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9495385"/>
                </p:ext>
              </p:extLst>
            </p:nvPr>
          </p:nvGraphicFramePr>
          <p:xfrm>
            <a:off x="914400" y="1295400"/>
            <a:ext cx="7620000" cy="533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Left Brace 6"/>
            <p:cNvSpPr/>
            <p:nvPr/>
          </p:nvSpPr>
          <p:spPr>
            <a:xfrm>
              <a:off x="563677" y="1383579"/>
              <a:ext cx="655319" cy="5222261"/>
            </a:xfrm>
            <a:prstGeom prst="leftBrac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488656" y="1908002"/>
              <a:ext cx="652805" cy="414706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3600" b="1" dirty="0"/>
                <a:t>WELS paradigm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66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56641" y="501164"/>
            <a:ext cx="8391752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62193" y="5070522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61082"/>
            <a:ext cx="3886200" cy="1621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3186" y="39906"/>
            <a:ext cx="10910926" cy="6743605"/>
            <a:chOff x="-341790" y="849293"/>
            <a:chExt cx="9333390" cy="6002769"/>
          </a:xfrm>
        </p:grpSpPr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9571300"/>
                </p:ext>
              </p:extLst>
            </p:nvPr>
          </p:nvGraphicFramePr>
          <p:xfrm>
            <a:off x="914400" y="849293"/>
            <a:ext cx="7620000" cy="57801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38353" y="6605841"/>
              <a:ext cx="40607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(Clifford, </a:t>
              </a:r>
              <a:r>
                <a:rPr lang="en-US" sz="1000" dirty="0" err="1"/>
                <a:t>Behrstock-Sherratt</a:t>
              </a:r>
              <a:r>
                <a:rPr lang="en-US" sz="1000" dirty="0"/>
                <a:t>, &amp; Fetters, 2012; </a:t>
              </a:r>
              <a:r>
                <a:rPr lang="en-US" sz="1000" dirty="0" err="1"/>
                <a:t>Granberg</a:t>
              </a:r>
              <a:r>
                <a:rPr lang="en-US" sz="1000" dirty="0"/>
                <a:t>, et al., 2013)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8382000" y="997996"/>
              <a:ext cx="609600" cy="5607846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5157" y="12954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1960s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5157" y="22098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1970s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5157" y="30596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1980s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5157" y="38862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1990s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5157" y="48006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2000s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45157" y="57150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2010s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2667000" y="1295400"/>
              <a:ext cx="655319" cy="1764268"/>
            </a:xfrm>
            <a:prstGeom prst="leftBrac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487681" y="1295399"/>
              <a:ext cx="655319" cy="5433552"/>
            </a:xfrm>
            <a:prstGeom prst="leftBrac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84445" y="1371600"/>
              <a:ext cx="789832" cy="15796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/>
                <a:t>WELS</a:t>
              </a:r>
              <a:r>
                <a:rPr lang="en-US" b="1" dirty="0"/>
                <a:t> </a:t>
              </a:r>
              <a:r>
                <a:rPr lang="en-US" sz="2400" b="1" dirty="0"/>
                <a:t>paradigm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41790" y="2074223"/>
              <a:ext cx="526554" cy="39309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800" b="1" dirty="0"/>
                <a:t>21</a:t>
              </a:r>
              <a:r>
                <a:rPr lang="en-US" sz="2800" b="1" baseline="30000" dirty="0"/>
                <a:t>st</a:t>
              </a:r>
              <a:r>
                <a:rPr lang="en-US" sz="2800" b="1" dirty="0"/>
                <a:t>-century expectations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20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056463" y="2072325"/>
            <a:ext cx="10355355" cy="85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21</a:t>
            </a:r>
            <a:r>
              <a:rPr lang="en-US" sz="40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-Century Lutheran Principal Initiative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James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Rademan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Director, WELS Commission on Lutheran Schools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Dr. John Meyer</a:t>
            </a:r>
          </a:p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Director of Continuing Education, Martin Luther College</a:t>
            </a:r>
          </a:p>
          <a:p>
            <a:pPr algn="ctr"/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3474" y="599875"/>
            <a:ext cx="7772400" cy="481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64</a:t>
            </a:r>
            <a:r>
              <a:rPr lang="en-US" sz="3200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Biennial Convention of the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28512" y="1060122"/>
            <a:ext cx="10066517" cy="434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Wisconsin Evangelical Lutheran Synod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61454" y="1794777"/>
            <a:ext cx="554537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3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099" y="220246"/>
            <a:ext cx="1538654" cy="1652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0638" y="325316"/>
            <a:ext cx="11207263" cy="6532684"/>
            <a:chOff x="0" y="0"/>
            <a:chExt cx="4263390" cy="26473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63390" cy="2241550"/>
            </a:xfrm>
            <a:prstGeom prst="rect">
              <a:avLst/>
            </a:prstGeom>
          </p:spPr>
        </p:pic>
        <p:sp>
          <p:nvSpPr>
            <p:cNvPr id="8" name="Text Box 26"/>
            <p:cNvSpPr txBox="1"/>
            <p:nvPr/>
          </p:nvSpPr>
          <p:spPr>
            <a:xfrm>
              <a:off x="0" y="2241550"/>
              <a:ext cx="426339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Figure 1:  Influence of the Principal (</a:t>
              </a:r>
              <a:r>
                <a:rPr lang="en-US" sz="1200" i="1" dirty="0" err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Wahlstrom</a:t>
              </a: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Seashore Louis, </a:t>
              </a:r>
              <a:r>
                <a:rPr lang="en-US" sz="1200" i="1" dirty="0" err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Leithwood</a:t>
              </a:r>
              <a:r>
                <a:rPr lang="en-US" sz="1200" i="1" dirty="0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&amp; Anderson, 2010)</a:t>
              </a:r>
            </a:p>
          </p:txBody>
        </p:sp>
      </p:grp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48" y="228600"/>
            <a:ext cx="9158983" cy="60750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53800" y="5796951"/>
            <a:ext cx="746185" cy="1061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800" b="1" dirty="0"/>
              <a:t>Every WELS principal is</a:t>
            </a:r>
            <a:r>
              <a:rPr lang="en-US" sz="4800" b="1" dirty="0">
                <a:solidFill>
                  <a:srgbClr val="0A505A"/>
                </a:solidFill>
              </a:rPr>
              <a:t> </a:t>
            </a:r>
            <a:r>
              <a:rPr lang="en-US" sz="4800" b="1" dirty="0">
                <a:solidFill>
                  <a:srgbClr val="69B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prepared</a:t>
            </a:r>
            <a:r>
              <a:rPr lang="en-US" sz="4800" b="1" dirty="0">
                <a:solidFill>
                  <a:srgbClr val="0A505A"/>
                </a:solidFill>
              </a:rPr>
              <a:t> </a:t>
            </a:r>
            <a:r>
              <a:rPr lang="en-US" sz="4800" b="1" i="1" dirty="0">
                <a:solidFill>
                  <a:srgbClr val="14B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</a:t>
            </a:r>
            <a:r>
              <a:rPr lang="en-US" sz="4800" b="1" dirty="0"/>
              <a:t>receiving a school leadership call and receives the administrative release </a:t>
            </a:r>
            <a:r>
              <a:rPr lang="en-US" sz="4800" b="1" dirty="0">
                <a:solidFill>
                  <a:srgbClr val="69B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4800" b="1" dirty="0"/>
              <a:t> and </a:t>
            </a:r>
            <a:r>
              <a:rPr lang="en-US" sz="4800" b="1" dirty="0">
                <a:solidFill>
                  <a:srgbClr val="69B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compensation</a:t>
            </a:r>
            <a:r>
              <a:rPr lang="en-US" sz="4800" b="1" dirty="0"/>
              <a:t> needed to ensure success. </a:t>
            </a:r>
          </a:p>
          <a:p>
            <a:pPr marL="45720" indent="0" algn="ctr">
              <a:buNone/>
            </a:pP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54380" y="458966"/>
            <a:ext cx="7315200" cy="990599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6984" y="5125915"/>
            <a:ext cx="1538654" cy="1652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015" y="114300"/>
            <a:ext cx="1538654" cy="16529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13" y="114300"/>
            <a:ext cx="10372464" cy="66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ultiply 8"/>
          <p:cNvSpPr/>
          <p:nvPr/>
        </p:nvSpPr>
        <p:spPr>
          <a:xfrm>
            <a:off x="591211" y="500548"/>
            <a:ext cx="3732953" cy="6789113"/>
          </a:xfrm>
          <a:prstGeom prst="mathMultiply">
            <a:avLst/>
          </a:prstGeom>
          <a:solidFill>
            <a:srgbClr val="C00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91" y="1439816"/>
            <a:ext cx="1752600" cy="49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3491" y="2016000"/>
            <a:ext cx="5200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Identify </a:t>
            </a:r>
            <a:r>
              <a:rPr lang="en-US" sz="2800" b="1" dirty="0">
                <a:solidFill>
                  <a:srgbClr val="14B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with “gifts for leadership.”</a:t>
            </a:r>
            <a:endParaRPr lang="en-US" sz="2800" dirty="0">
              <a:solidFill>
                <a:srgbClr val="14B6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/>
              <a:t>Fully prepare </a:t>
            </a:r>
            <a:r>
              <a:rPr lang="en-US" sz="2800" b="1" dirty="0">
                <a:solidFill>
                  <a:srgbClr val="14B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to be a Lutheran principal.</a:t>
            </a:r>
            <a:endParaRPr lang="en-US" sz="2800" dirty="0">
              <a:solidFill>
                <a:srgbClr val="14B6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b="1" dirty="0"/>
              <a:t>Call </a:t>
            </a:r>
            <a:r>
              <a:rPr lang="en-US" sz="2800" b="1" dirty="0">
                <a:solidFill>
                  <a:srgbClr val="14B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as principal to a school that provides adequate levels of time and compensation.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666" y="2016000"/>
            <a:ext cx="499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 man with “gifts for leadership.”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him a principal.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him figure out the job.</a:t>
            </a:r>
          </a:p>
        </p:txBody>
      </p:sp>
    </p:spTree>
    <p:extLst>
      <p:ext uri="{BB962C8B-B14F-4D97-AF65-F5344CB8AC3E}">
        <p14:creationId xmlns:p14="http://schemas.microsoft.com/office/powerpoint/2010/main" val="5307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46972" y="5727630"/>
            <a:ext cx="746185" cy="1061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057" y="327081"/>
            <a:ext cx="7315200" cy="990599"/>
          </a:xfrm>
        </p:spPr>
        <p:txBody>
          <a:bodyPr/>
          <a:lstStyle/>
          <a:p>
            <a:r>
              <a:rPr lang="en-US" dirty="0"/>
              <a:t>How does WELS compare?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534400" cy="5334000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b="1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6303"/>
              </p:ext>
            </p:extLst>
          </p:nvPr>
        </p:nvGraphicFramePr>
        <p:xfrm>
          <a:off x="870439" y="1709311"/>
          <a:ext cx="11103848" cy="469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697">
                <a:tc>
                  <a:txBody>
                    <a:bodyPr/>
                    <a:lstStyle/>
                    <a:p>
                      <a:r>
                        <a:rPr lang="en-US" sz="2800" dirty="0"/>
                        <a:t>Qualification</a:t>
                      </a:r>
                      <a:r>
                        <a:rPr lang="en-US" sz="2800" baseline="0" dirty="0"/>
                        <a:t> for principal</a:t>
                      </a:r>
                      <a:endParaRPr lang="en-US" sz="2800" dirty="0"/>
                    </a:p>
                  </a:txBody>
                  <a:tcPr>
                    <a:solidFill>
                      <a:srgbClr val="14B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</a:t>
                      </a:r>
                    </a:p>
                  </a:txBody>
                  <a:tcPr>
                    <a:solidFill>
                      <a:srgbClr val="14B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MN</a:t>
                      </a:r>
                    </a:p>
                  </a:txBody>
                  <a:tcPr>
                    <a:solidFill>
                      <a:srgbClr val="14B6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WELS</a:t>
                      </a:r>
                    </a:p>
                  </a:txBody>
                  <a:tcPr>
                    <a:solidFill>
                      <a:srgbClr val="14B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592">
                <a:tc>
                  <a:txBody>
                    <a:bodyPr/>
                    <a:lstStyle/>
                    <a:p>
                      <a:r>
                        <a:rPr lang="en-US" sz="4000" dirty="0"/>
                        <a:t>Synod</a:t>
                      </a:r>
                      <a:r>
                        <a:rPr lang="en-US" sz="4000" baseline="0" dirty="0"/>
                        <a:t> certification</a:t>
                      </a:r>
                      <a:endParaRPr lang="en-US" sz="4000" dirty="0"/>
                    </a:p>
                  </a:txBody>
                  <a:tcPr anchor="ctr"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743">
                <a:tc>
                  <a:txBody>
                    <a:bodyPr/>
                    <a:lstStyle/>
                    <a:p>
                      <a:r>
                        <a:rPr lang="en-US" sz="4000" dirty="0"/>
                        <a:t>Teaching</a:t>
                      </a:r>
                      <a:r>
                        <a:rPr lang="en-US" sz="4000" baseline="0" dirty="0"/>
                        <a:t> license</a:t>
                      </a:r>
                      <a:endParaRPr lang="en-US" sz="4000" dirty="0"/>
                    </a:p>
                  </a:txBody>
                  <a:tcPr anchor="ctr"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388">
                <a:tc>
                  <a:txBody>
                    <a:bodyPr/>
                    <a:lstStyle/>
                    <a:p>
                      <a:r>
                        <a:rPr lang="en-US" sz="4000" dirty="0"/>
                        <a:t>3 years experience</a:t>
                      </a:r>
                    </a:p>
                  </a:txBody>
                  <a:tcPr anchor="ctr"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D7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659">
                <a:tc>
                  <a:txBody>
                    <a:bodyPr/>
                    <a:lstStyle/>
                    <a:p>
                      <a:r>
                        <a:rPr lang="en-US" sz="4000" dirty="0"/>
                        <a:t>MS </a:t>
                      </a:r>
                      <a:r>
                        <a:rPr lang="en-US" sz="4000" dirty="0" err="1"/>
                        <a:t>ed</a:t>
                      </a:r>
                      <a:r>
                        <a:rPr lang="en-US" sz="4000" baseline="0" dirty="0"/>
                        <a:t> administration</a:t>
                      </a:r>
                      <a:endParaRPr lang="en-US" sz="4000" dirty="0"/>
                    </a:p>
                  </a:txBody>
                  <a:tcPr anchor="ctr"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AE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760" y="2398106"/>
            <a:ext cx="850764" cy="85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08" y="3367454"/>
            <a:ext cx="861956" cy="86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51" y="3320331"/>
            <a:ext cx="861155" cy="86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02" y="4338662"/>
            <a:ext cx="929762" cy="9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541" y="4265324"/>
            <a:ext cx="943223" cy="9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08" y="5335857"/>
            <a:ext cx="965916" cy="9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eyerjd\AppData\Local\Microsoft\Windows\Temporary Internet Files\Content.IE5\307KA9ZT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85" y="5368801"/>
            <a:ext cx="910279" cy="9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52101" y="1642344"/>
            <a:ext cx="3998574" cy="502920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3600" u="sng" dirty="0">
                <a:solidFill>
                  <a:schemeClr val="tx1"/>
                </a:solidFill>
              </a:rPr>
              <a:t>Train</a:t>
            </a:r>
          </a:p>
          <a:p>
            <a:pPr marL="45720" indent="0">
              <a:buNone/>
            </a:pPr>
            <a:endParaRPr lang="en-US" dirty="0"/>
          </a:p>
          <a:p>
            <a:pPr marL="560070" indent="-514350">
              <a:buFont typeface="+mj-lt"/>
              <a:buAutoNum type="arabicPeriod" startAt="3"/>
            </a:pPr>
            <a:r>
              <a:rPr lang="en-US" dirty="0"/>
              <a:t>Year 1 – Leadership Candidate Training (CLS)</a:t>
            </a:r>
          </a:p>
          <a:p>
            <a:pPr marL="502920" indent="-457200">
              <a:buFont typeface="+mj-lt"/>
              <a:buAutoNum type="arabicPeriod" startAt="3"/>
            </a:pPr>
            <a:endParaRPr lang="en-US" dirty="0"/>
          </a:p>
          <a:p>
            <a:pPr marL="502920" indent="-457200">
              <a:buFont typeface="+mj-lt"/>
              <a:buAutoNum type="arabicPeriod" startAt="3"/>
            </a:pPr>
            <a:r>
              <a:rPr lang="en-US" dirty="0"/>
              <a:t>Years 2 &amp; 3 – MS Educational Administration (MLC)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23" y="1596274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85" y="1495977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21" y="1606583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09" y="2328144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56" y="2617603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88" y="3496926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44" y="2281521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82" y="3739833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90" y="3483075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37" y="4511567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77" y="4531057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29" y="4654233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80" y="4701154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lker.com/cliparts/2/4/4/4/1335299394273275202Cartoon%20Man%20in%20Suit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48" y="4654233"/>
            <a:ext cx="6422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59132" y="1642344"/>
            <a:ext cx="373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en-US" sz="3600" u="sng" dirty="0"/>
              <a:t>Recruit</a:t>
            </a:r>
          </a:p>
          <a:p>
            <a:pPr marL="45720" indent="0">
              <a:buFont typeface="Arial"/>
              <a:buNone/>
            </a:pPr>
            <a:endParaRPr lang="en-US" dirty="0"/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Minimum 3 years of teaching experience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60070" indent="-514350">
              <a:buFont typeface="+mj-lt"/>
              <a:buAutoNum type="arabicPeriod"/>
            </a:pPr>
            <a:r>
              <a:rPr lang="en-US" dirty="0"/>
              <a:t>Gifts for Leadership</a:t>
            </a:r>
          </a:p>
          <a:p>
            <a:pPr marL="4572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4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17915" y="1876379"/>
            <a:ext cx="8534399" cy="4898571"/>
          </a:xfrm>
        </p:spPr>
        <p:txBody>
          <a:bodyPr/>
          <a:lstStyle/>
          <a:p>
            <a:r>
              <a:rPr lang="en-US" sz="3600" dirty="0"/>
              <a:t> Leadership Candidate Training – CLS</a:t>
            </a:r>
          </a:p>
          <a:p>
            <a:pPr marL="320040" lvl="1" indent="0" algn="ctr">
              <a:buNone/>
            </a:pP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17915" y="5715000"/>
            <a:ext cx="829511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8105" y="5909896"/>
            <a:ext cx="1571799" cy="67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Year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2513" y="3185747"/>
            <a:ext cx="1595215" cy="2421287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 Training Event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3306" y="3195214"/>
            <a:ext cx="1595215" cy="1828720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 Training Event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27076" y="3195214"/>
            <a:ext cx="1595215" cy="2421287"/>
          </a:xfrm>
          <a:prstGeom prst="rect">
            <a:avLst/>
          </a:prstGeom>
          <a:solidFill>
            <a:srgbClr val="14B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 Training Event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1219" y="5040345"/>
            <a:ext cx="4147558" cy="5720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</a:t>
            </a:r>
            <a:r>
              <a:rPr lang="en-US" dirty="0" err="1"/>
              <a:t>Principalship</a:t>
            </a:r>
            <a:endParaRPr lang="en-US" dirty="0"/>
          </a:p>
          <a:p>
            <a:pPr algn="ctr"/>
            <a:r>
              <a:rPr lang="en-US" dirty="0"/>
              <a:t>3 </a:t>
            </a:r>
            <a:r>
              <a:rPr lang="en-US" dirty="0" err="1"/>
              <a:t>cr</a:t>
            </a:r>
            <a:r>
              <a:rPr lang="en-US" dirty="0"/>
              <a:t> online course</a:t>
            </a:r>
          </a:p>
        </p:txBody>
      </p:sp>
    </p:spTree>
    <p:extLst>
      <p:ext uri="{BB962C8B-B14F-4D97-AF65-F5344CB8AC3E}">
        <p14:creationId xmlns:p14="http://schemas.microsoft.com/office/powerpoint/2010/main" val="55723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322825" y="1958988"/>
            <a:ext cx="9231923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 MS in Educational Administration – MLC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7300" y="3148054"/>
            <a:ext cx="8915400" cy="3401971"/>
            <a:chOff x="76200" y="3017194"/>
            <a:chExt cx="8915400" cy="3401971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6200" y="5518495"/>
              <a:ext cx="89154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71288" y="5772834"/>
              <a:ext cx="2553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Years 2 &amp; 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032" y="3022734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Summer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6 credits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64594" y="3022730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Fall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6 credits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6156" y="3031554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Spring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6 credits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7687" y="3022730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Summer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6 credits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9218" y="3017194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Fall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3 credits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43800" y="3022734"/>
              <a:ext cx="1066800" cy="2335197"/>
            </a:xfrm>
            <a:prstGeom prst="rect">
              <a:avLst/>
            </a:prstGeom>
            <a:solidFill>
              <a:srgbClr val="14B6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14B6C2"/>
                  </a:highlight>
                </a:rPr>
                <a:t>Spring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Intern</a:t>
              </a:r>
            </a:p>
            <a:p>
              <a:pPr algn="ctr"/>
              <a:r>
                <a:rPr lang="en-US" dirty="0">
                  <a:highlight>
                    <a:srgbClr val="14B6C2"/>
                  </a:highlight>
                </a:rPr>
                <a:t>6 credits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63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Initiative underway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485899" y="2209434"/>
            <a:ext cx="10063843" cy="528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 </a:t>
            </a:r>
            <a:r>
              <a:rPr lang="en-US" sz="4000" b="1" dirty="0"/>
              <a:t>COP </a:t>
            </a:r>
            <a:r>
              <a:rPr lang="en-US" sz="4000" dirty="0"/>
              <a:t>– Assigned only 2 principals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  <a:r>
              <a:rPr lang="en-US" sz="4000" b="1" dirty="0"/>
              <a:t>CLS</a:t>
            </a:r>
            <a:r>
              <a:rPr lang="en-US" sz="4000" dirty="0"/>
              <a:t> – First cohort of 6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  <a:r>
              <a:rPr lang="en-US" sz="4000" b="1" dirty="0"/>
              <a:t>MLC</a:t>
            </a:r>
            <a:r>
              <a:rPr lang="en-US" sz="4000" dirty="0"/>
              <a:t> – Enrolling MS Ed Admin</a:t>
            </a:r>
          </a:p>
        </p:txBody>
      </p:sp>
    </p:spTree>
    <p:extLst>
      <p:ext uri="{BB962C8B-B14F-4D97-AF65-F5344CB8AC3E}">
        <p14:creationId xmlns:p14="http://schemas.microsoft.com/office/powerpoint/2010/main" val="41194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research says . . 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High quality preparation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Mentoring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Professional development</a:t>
            </a:r>
            <a:br>
              <a:rPr lang="en-US" sz="4400" dirty="0"/>
            </a:br>
            <a:endParaRPr lang="en-US" sz="4800" dirty="0"/>
          </a:p>
          <a:p>
            <a:pPr marL="0" indent="0" algn="ctr"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to lead instruction, not just manage buildings. </a:t>
            </a:r>
            <a:r>
              <a:rPr lang="en-US" i="1" dirty="0"/>
              <a:t>Gill, J. (2012)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97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Changes since 2013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702126"/>
              </p:ext>
            </p:extLst>
          </p:nvPr>
        </p:nvGraphicFramePr>
        <p:xfrm>
          <a:off x="-1700561" y="14851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787640"/>
              </p:ext>
            </p:extLst>
          </p:nvPr>
        </p:nvGraphicFramePr>
        <p:xfrm>
          <a:off x="-1700561" y="14851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3502" y="3010093"/>
            <a:ext cx="429155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328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WELS Schools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6257" y="3379424"/>
            <a:ext cx="5272597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</a:rPr>
              <a:t>143 changes</a:t>
            </a:r>
          </a:p>
        </p:txBody>
      </p:sp>
    </p:spTree>
    <p:extLst>
      <p:ext uri="{BB962C8B-B14F-4D97-AF65-F5344CB8AC3E}">
        <p14:creationId xmlns:p14="http://schemas.microsoft.com/office/powerpoint/2010/main" val="2722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  <p:bldP spid="2" grpId="1"/>
      <p:bldP spid="2" grpId="2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research says…..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169" y="1804863"/>
            <a:ext cx="11374316" cy="5835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quality preparation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Leadership Candidate Training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MLC Master’s Program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/>
              <a:t>Coursework and experience with principal standards </a:t>
            </a:r>
          </a:p>
          <a:p>
            <a:pPr marL="0" indent="0">
              <a:buNone/>
            </a:pPr>
            <a:r>
              <a:rPr lang="en-US" sz="4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62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research says . . 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7715" y="1831242"/>
            <a:ext cx="11057792" cy="49564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700" dirty="0"/>
              <a:t>New Teacher Induction and Apprentice Mentoring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700" dirty="0"/>
              <a:t>Principal Training Program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700" dirty="0"/>
              <a:t>Leadership Candidate Training</a:t>
            </a:r>
          </a:p>
          <a:p>
            <a:pPr marL="0" indent="0">
              <a:buNone/>
            </a:pPr>
            <a:r>
              <a:rPr lang="en-US" sz="4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96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research says . . 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Master’s Program – WELS       Principal Standards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Ministry Development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Webinars and seminars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Materials and resources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your role?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16370" y="2063017"/>
            <a:ext cx="6002215" cy="4351338"/>
          </a:xfrm>
        </p:spPr>
        <p:txBody>
          <a:bodyPr>
            <a:normAutofit/>
          </a:bodyPr>
          <a:lstStyle/>
          <a:p>
            <a:r>
              <a:rPr lang="en-US" sz="4400" dirty="0"/>
              <a:t>Prayer</a:t>
            </a:r>
            <a:br>
              <a:rPr lang="en-US" sz="4400" dirty="0"/>
            </a:br>
            <a:endParaRPr lang="en-US" sz="4400" dirty="0"/>
          </a:p>
          <a:p>
            <a:r>
              <a:rPr lang="en-US" sz="4400" dirty="0"/>
              <a:t>Ministry recruitment</a:t>
            </a:r>
            <a:br>
              <a:rPr lang="en-US" sz="4400" dirty="0"/>
            </a:br>
            <a:endParaRPr lang="en-US" sz="4400" dirty="0"/>
          </a:p>
          <a:p>
            <a:r>
              <a:rPr lang="en-US" sz="4400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201102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256" y="224830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03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Changes since 2013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-1700561" y="14851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1700561" y="14851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-1548161" y="16375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7462" y="1576578"/>
            <a:ext cx="606453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48 – </a:t>
            </a:r>
            <a:r>
              <a:rPr lang="en-US" sz="4000" dirty="0"/>
              <a:t>Accept principal call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7462" y="1576578"/>
            <a:ext cx="60645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-1700561" y="1485106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43576" y="2745029"/>
            <a:ext cx="5648424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20000"/>
                  <a:lumOff val="80000"/>
                  <a:alpha val="7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95 - </a:t>
            </a:r>
            <a:r>
              <a:rPr lang="en-US" sz="4000" dirty="0"/>
              <a:t>Attrition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543577" y="2771329"/>
            <a:ext cx="564842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193216"/>
              </p:ext>
            </p:extLst>
          </p:nvPr>
        </p:nvGraphicFramePr>
        <p:xfrm>
          <a:off x="-1852961" y="1345421"/>
          <a:ext cx="9459686" cy="537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66167" y="3411883"/>
            <a:ext cx="5272597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143 changes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103005" y="5843238"/>
            <a:ext cx="1929161" cy="65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75151" y="3540770"/>
            <a:ext cx="5116849" cy="769441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">
                <a:srgbClr val="92D050"/>
              </a:gs>
              <a:gs pos="72000">
                <a:srgbClr val="92D050">
                  <a:alpha val="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29 – </a:t>
            </a:r>
            <a:r>
              <a:rPr lang="en-US" sz="4000" dirty="0"/>
              <a:t>Non-principals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5151" y="4336511"/>
            <a:ext cx="5116849" cy="769441"/>
          </a:xfrm>
          <a:prstGeom prst="rect">
            <a:avLst/>
          </a:prstGeom>
          <a:gradFill flip="none" rotWithShape="1">
            <a:gsLst>
              <a:gs pos="0">
                <a:srgbClr val="14B6C2"/>
              </a:gs>
              <a:gs pos="10000">
                <a:srgbClr val="14B6C2"/>
              </a:gs>
              <a:gs pos="72000">
                <a:schemeClr val="accent2">
                  <a:lumMod val="20000"/>
                  <a:lumOff val="80000"/>
                  <a:alpha val="7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37 – </a:t>
            </a:r>
            <a:r>
              <a:rPr lang="en-US" sz="4000" dirty="0"/>
              <a:t>Resignations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5151" y="5132252"/>
            <a:ext cx="5116849" cy="76944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">
                <a:srgbClr val="FFFF00"/>
              </a:gs>
              <a:gs pos="72000">
                <a:schemeClr val="accent2">
                  <a:lumMod val="20000"/>
                  <a:lumOff val="80000"/>
                  <a:alpha val="7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22 – </a:t>
            </a:r>
            <a:r>
              <a:rPr lang="en-US" sz="4000" dirty="0"/>
              <a:t>Retirements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5151" y="5927993"/>
            <a:ext cx="5116849" cy="76944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">
                <a:srgbClr val="FF0000"/>
              </a:gs>
              <a:gs pos="72000">
                <a:schemeClr val="accent2">
                  <a:lumMod val="20000"/>
                  <a:lumOff val="80000"/>
                  <a:alpha val="7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400" dirty="0"/>
              <a:t>  7 – Terminations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44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3047 -0.0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4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4531 0.0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4531 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4531 0.00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4531 0.004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 animBg="0"/>
        </p:bldSub>
      </p:bldGraphic>
      <p:bldP spid="2" grpId="0" animBg="1"/>
      <p:bldGraphic spid="13" grpId="0" uiExpand="1">
        <p:bldSub>
          <a:bldChart bld="category" animBg="0"/>
        </p:bldSub>
      </p:bldGraphic>
      <p:bldGraphic spid="13" grpId="1" uiExpand="1">
        <p:bldSub>
          <a:bldChart bld="category"/>
        </p:bldSub>
      </p:bldGraphic>
      <p:bldP spid="14" grpId="0" animBg="1"/>
      <p:bldGraphic spid="9" grpId="0">
        <p:bldAsOne/>
      </p:bldGraphic>
      <p:bldP spid="18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Principals assigned 2012–16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41278"/>
              </p:ext>
            </p:extLst>
          </p:nvPr>
        </p:nvGraphicFramePr>
        <p:xfrm>
          <a:off x="-408215" y="1759406"/>
          <a:ext cx="5900057" cy="46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679845"/>
              </p:ext>
            </p:extLst>
          </p:nvPr>
        </p:nvGraphicFramePr>
        <p:xfrm>
          <a:off x="-471152" y="1759406"/>
          <a:ext cx="5900057" cy="46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669" y="2667002"/>
            <a:ext cx="35922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schools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4385" y="1899001"/>
            <a:ext cx="7222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/>
              <a:t>8</a:t>
            </a:r>
            <a:r>
              <a:rPr lang="en-US" sz="3600" dirty="0"/>
              <a:t> resigned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/>
              <a:t>2</a:t>
            </a:r>
            <a:r>
              <a:rPr lang="en-US" sz="3600" dirty="0"/>
              <a:t> accepted non-principal calls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/>
              <a:t>1</a:t>
            </a:r>
            <a:r>
              <a:rPr lang="en-US" sz="3600" dirty="0"/>
              <a:t> school closed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400" dirty="0"/>
              <a:t>1</a:t>
            </a:r>
            <a:r>
              <a:rPr lang="en-US" sz="3600" dirty="0"/>
              <a:t> accepted new principal call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New principal attrition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986936"/>
              </p:ext>
            </p:extLst>
          </p:nvPr>
        </p:nvGraphicFramePr>
        <p:xfrm>
          <a:off x="665075" y="1675668"/>
          <a:ext cx="10357757" cy="378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307771" y="5246600"/>
            <a:ext cx="8379948" cy="707886"/>
            <a:chOff x="2307771" y="5600543"/>
            <a:chExt cx="8379948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2307771" y="5600543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2016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71257" y="5600543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2015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34743" y="5600543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2014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98229" y="5600543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2013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1715" y="5600543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2012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7771" y="1872343"/>
            <a:ext cx="6170279" cy="1015663"/>
          </a:xfrm>
          <a:prstGeom prst="rect">
            <a:avLst/>
          </a:prstGeom>
          <a:gradFill flip="none" rotWithShape="1">
            <a:gsLst>
              <a:gs pos="48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6000" dirty="0"/>
              <a:t>49.5% </a:t>
            </a:r>
            <a:r>
              <a:rPr lang="en-US" sz="3600" dirty="0" err="1"/>
              <a:t>avg</a:t>
            </a:r>
            <a:r>
              <a:rPr lang="en-US" sz="3600" dirty="0"/>
              <a:t> retention rate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7771" y="1850626"/>
            <a:ext cx="6170279" cy="0"/>
          </a:xfrm>
          <a:prstGeom prst="line">
            <a:avLst/>
          </a:prstGeom>
          <a:ln w="28575">
            <a:solidFill>
              <a:srgbClr val="0A5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6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El" animBg="0"/>
        </p:bldSub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trend continues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Each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9 </a:t>
            </a:r>
            <a:r>
              <a:rPr lang="en-US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principals will resign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7-8 </a:t>
            </a:r>
            <a:r>
              <a:rPr lang="en-US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accept a non-principal call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5-6 </a:t>
            </a:r>
            <a:r>
              <a:rPr lang="en-US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retire (expected to increase)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1-2 </a:t>
            </a:r>
            <a:r>
              <a:rPr lang="en-US" sz="4400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have position terminated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83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the trend continues……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18" y="3378380"/>
            <a:ext cx="3131693" cy="1463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/>
              <a:t>principals </a:t>
            </a:r>
          </a:p>
          <a:p>
            <a:pPr marL="0" indent="0">
              <a:buNone/>
            </a:pPr>
            <a:r>
              <a:rPr lang="en-US" sz="4000" i="1" dirty="0"/>
              <a:t>each year</a:t>
            </a: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74" y="1868720"/>
            <a:ext cx="3821837" cy="38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1546" y="2760452"/>
            <a:ext cx="23230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9244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Principal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Math and Language scores drop</a:t>
            </a:r>
          </a:p>
          <a:p>
            <a:pPr marL="0" indent="0">
              <a:buNone/>
            </a:pPr>
            <a:endParaRPr lang="en-US" sz="4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Progress stalled up to three years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i="1" dirty="0"/>
              <a:t>(</a:t>
            </a:r>
            <a:r>
              <a:rPr lang="en-US" sz="3600" i="1" dirty="0" err="1"/>
              <a:t>Beteille</a:t>
            </a:r>
            <a:r>
              <a:rPr lang="en-US" sz="3600" i="1" dirty="0"/>
              <a:t>, T., </a:t>
            </a:r>
            <a:r>
              <a:rPr lang="en-US" sz="3600" i="1" dirty="0" err="1"/>
              <a:t>Kalogrides</a:t>
            </a:r>
            <a:r>
              <a:rPr lang="en-US" sz="3600" i="1" dirty="0"/>
              <a:t>, D., &amp; Loeb, s. (2011)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456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AEE9EC"/>
      </a:accent2>
      <a:accent3>
        <a:srgbClr val="A5A5A5"/>
      </a:accent3>
      <a:accent4>
        <a:srgbClr val="FFC000"/>
      </a:accent4>
      <a:accent5>
        <a:srgbClr val="5B9BD5"/>
      </a:accent5>
      <a:accent6>
        <a:srgbClr val="14B6C2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34AEA414FAF4496BFA504F29260E4" ma:contentTypeVersion="0" ma:contentTypeDescription="Create a new document." ma:contentTypeScope="" ma:versionID="e30edb57d3c9307b3f96e2cc6dc630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E058D-BFF6-4BD1-B658-334CD70B76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C050D3-E635-4DD1-988B-108B88838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E1C163-4EC1-4E21-AE7A-ABAEEC723C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807</Words>
  <Application>Microsoft Office PowerPoint</Application>
  <PresentationFormat>Widescreen</PresentationFormat>
  <Paragraphs>286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Custom Design</vt:lpstr>
      <vt:lpstr>1_Custom Design</vt:lpstr>
      <vt:lpstr>64th Biennial Convention of the</vt:lpstr>
      <vt:lpstr>PowerPoint Presentation</vt:lpstr>
      <vt:lpstr>Changes since 2013</vt:lpstr>
      <vt:lpstr>Changes since 2013</vt:lpstr>
      <vt:lpstr>Principals assigned 2012–16</vt:lpstr>
      <vt:lpstr> New principal attrition</vt:lpstr>
      <vt:lpstr>If the trend continues . . . </vt:lpstr>
      <vt:lpstr>If the trend continues……</vt:lpstr>
      <vt:lpstr>Principal influence</vt:lpstr>
      <vt:lpstr>Principal influence</vt:lpstr>
      <vt:lpstr>The path forward</vt:lpstr>
      <vt:lpstr>2015 WELS survey</vt:lpstr>
      <vt:lpstr>Interest in being principal</vt:lpstr>
      <vt:lpstr>Interest in being principal</vt:lpstr>
      <vt:lpstr>Interest in being principal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</vt:lpstr>
      <vt:lpstr>PowerPoint Presentation</vt:lpstr>
      <vt:lpstr>PowerPoint Presentation</vt:lpstr>
      <vt:lpstr>How does WELS compare?</vt:lpstr>
      <vt:lpstr>PowerPoint Presentation</vt:lpstr>
      <vt:lpstr>PowerPoint Presentation</vt:lpstr>
      <vt:lpstr>PowerPoint Presentation</vt:lpstr>
      <vt:lpstr>Initiative underway</vt:lpstr>
      <vt:lpstr>The research says . . . </vt:lpstr>
      <vt:lpstr>The research says…..</vt:lpstr>
      <vt:lpstr>The research says . . . </vt:lpstr>
      <vt:lpstr>The research says . . . </vt:lpstr>
      <vt:lpstr>What’s your role?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Sarah Proeber</cp:lastModifiedBy>
  <cp:revision>117</cp:revision>
  <cp:lastPrinted>2017-07-26T16:02:24Z</cp:lastPrinted>
  <dcterms:created xsi:type="dcterms:W3CDTF">2017-03-09T20:59:43Z</dcterms:created>
  <dcterms:modified xsi:type="dcterms:W3CDTF">2017-08-07T19:23:13Z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0x01010024934AEA414FAF4496BFA504F29260E4</vt:lpwstr>
  </property>
</Properties>
</file>