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2" r:id="rId5"/>
    <p:sldMasterId id="2147483664" r:id="rId6"/>
  </p:sldMasterIdLst>
  <p:notesMasterIdLst>
    <p:notesMasterId r:id="rId29"/>
  </p:notesMasterIdLst>
  <p:sldIdLst>
    <p:sldId id="264" r:id="rId7"/>
    <p:sldId id="279" r:id="rId8"/>
    <p:sldId id="278" r:id="rId9"/>
    <p:sldId id="280" r:id="rId10"/>
    <p:sldId id="281" r:id="rId11"/>
    <p:sldId id="282" r:id="rId12"/>
    <p:sldId id="283" r:id="rId13"/>
    <p:sldId id="284" r:id="rId14"/>
    <p:sldId id="265" r:id="rId15"/>
    <p:sldId id="277" r:id="rId16"/>
    <p:sldId id="260" r:id="rId17"/>
    <p:sldId id="285" r:id="rId18"/>
    <p:sldId id="286" r:id="rId19"/>
    <p:sldId id="288" r:id="rId20"/>
    <p:sldId id="289" r:id="rId21"/>
    <p:sldId id="290" r:id="rId22"/>
    <p:sldId id="291" r:id="rId23"/>
    <p:sldId id="263" r:id="rId24"/>
    <p:sldId id="258" r:id="rId25"/>
    <p:sldId id="267" r:id="rId26"/>
    <p:sldId id="268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F514D-A94B-E24D-9D4C-776F4E9DB6D5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31A1C-7419-0243-906D-BDC1F643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1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64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71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1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18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2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78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1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1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89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3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36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16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6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89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02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59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8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5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0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0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2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5057F-F58E-7844-8D4A-F8B1231BF12B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" y="10"/>
            <a:ext cx="1218893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8FCC9-B934-0545-8268-2E492E45B4FE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" y="10"/>
            <a:ext cx="1218893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1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4618" y="365125"/>
            <a:ext cx="75391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0BDE4-D2C6-8B4C-A209-838828D7BE78}" type="datetimeFigureOut">
              <a:rPr lang="en-US" smtClean="0"/>
              <a:t>7/24/2017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56" y="365125"/>
            <a:ext cx="3278544" cy="121313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943927" y="1457182"/>
            <a:ext cx="7409873" cy="9236"/>
          </a:xfrm>
          <a:prstGeom prst="line">
            <a:avLst/>
          </a:prstGeom>
          <a:ln w="38100">
            <a:solidFill>
              <a:srgbClr val="14B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413" y="5906222"/>
            <a:ext cx="1589587" cy="5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image002.jpg@01D20422.F37CFEA0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" y="10"/>
            <a:ext cx="12188934" cy="685799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85455" y="4899748"/>
            <a:ext cx="9144000" cy="625768"/>
          </a:xfrm>
        </p:spPr>
        <p:txBody>
          <a:bodyPr>
            <a:noAutofit/>
          </a:bodyPr>
          <a:lstStyle/>
          <a:p>
            <a:r>
              <a:rPr lang="en-US" sz="320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64</a:t>
            </a:r>
            <a:r>
              <a:rPr lang="en-US" sz="3200" i="1" baseline="30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320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 Biennial Convention of the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126836" y="5504732"/>
            <a:ext cx="10021455" cy="563562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Wisconsin Evangelical Lutheran Synod</a:t>
            </a:r>
          </a:p>
        </p:txBody>
      </p:sp>
    </p:spTree>
    <p:extLst>
      <p:ext uri="{BB962C8B-B14F-4D97-AF65-F5344CB8AC3E}">
        <p14:creationId xmlns:p14="http://schemas.microsoft.com/office/powerpoint/2010/main" val="1906066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 Evangelism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extLst/>
          </p:nvPr>
        </p:nvSpPr>
        <p:spPr>
          <a:xfrm>
            <a:off x="764309" y="1722731"/>
            <a:ext cx="10515600" cy="496483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200" b="1" dirty="0">
                <a:cs typeface="Arial"/>
              </a:rPr>
              <a:t>School of Outreach</a:t>
            </a:r>
          </a:p>
          <a:p>
            <a:pPr marL="457200" lvl="1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dirty="0">
                <a:cs typeface="Arial"/>
              </a:rPr>
              <a:t>Assisting congregations with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evangelism programming and implementation of outreach strategies</a:t>
            </a:r>
            <a:endParaRPr lang="en-US" sz="28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cs typeface="Arial"/>
              </a:rPr>
              <a:t>Telling the Next Generation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cs typeface="Arial"/>
              </a:rPr>
              <a:t>Planning assistance and resources for utilizing the Lutheran elementary school and early childhood ministry for outreach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cs typeface="Arial"/>
              </a:rPr>
              <a:t>New movie: </a:t>
            </a:r>
            <a:r>
              <a:rPr lang="en-US" sz="3200" b="1" i="1" dirty="0">
                <a:cs typeface="Arial"/>
              </a:rPr>
              <a:t>To the Ends of the Earth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dirty="0">
                <a:cs typeface="Arial"/>
              </a:rPr>
              <a:t>Showing fulfillment of Jesus’ command to proclaim the gospel . . . “to the ends of the earth”</a:t>
            </a:r>
          </a:p>
        </p:txBody>
      </p:sp>
    </p:spTree>
    <p:extLst>
      <p:ext uri="{BB962C8B-B14F-4D97-AF65-F5344CB8AC3E}">
        <p14:creationId xmlns:p14="http://schemas.microsoft.com/office/powerpoint/2010/main" val="4192225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59200" y="266348"/>
            <a:ext cx="7594600" cy="1325563"/>
          </a:xfrm>
        </p:spPr>
        <p:txBody>
          <a:bodyPr/>
          <a:lstStyle/>
          <a:p>
            <a:pPr algn="ctr"/>
            <a:r>
              <a:rPr lang="en-US" dirty="0"/>
              <a:t> Adult Discipleship </a:t>
            </a:r>
            <a:br>
              <a:rPr lang="en-US" dirty="0"/>
            </a:br>
            <a:r>
              <a:rPr lang="en-US" dirty="0"/>
              <a:t>and Youth/Family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182861"/>
            <a:ext cx="10515600" cy="37724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300" b="1" dirty="0"/>
              <a:t>Director of Discipleship</a:t>
            </a:r>
            <a:endParaRPr lang="en-US" sz="3600" dirty="0"/>
          </a:p>
          <a:p>
            <a:r>
              <a:rPr lang="en-US" sz="3600" dirty="0"/>
              <a:t>two calls declined; current call . . . 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4300" b="1" dirty="0"/>
              <a:t>2018 WELS International Youth Rally</a:t>
            </a:r>
          </a:p>
          <a:p>
            <a:r>
              <a:rPr lang="en-US" sz="3600" dirty="0"/>
              <a:t>June 26-29</a:t>
            </a:r>
          </a:p>
          <a:p>
            <a:r>
              <a:rPr lang="en-US" sz="3600" dirty="0"/>
              <a:t>Bowling Green State University</a:t>
            </a:r>
          </a:p>
          <a:p>
            <a:r>
              <a:rPr lang="en-US" sz="3600" dirty="0"/>
              <a:t>Ohio</a:t>
            </a:r>
          </a:p>
        </p:txBody>
      </p:sp>
    </p:spTree>
    <p:extLst>
      <p:ext uri="{BB962C8B-B14F-4D97-AF65-F5344CB8AC3E}">
        <p14:creationId xmlns:p14="http://schemas.microsoft.com/office/powerpoint/2010/main" val="1273791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/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/>
          </p:cNvPr>
          <p:cNvSpPr/>
          <p:nvPr/>
        </p:nvSpPr>
        <p:spPr>
          <a:xfrm>
            <a:off x="325516" y="238821"/>
            <a:ext cx="4708302" cy="769441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Youth Rally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078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32" y="648916"/>
            <a:ext cx="74879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Arial" charset="0"/>
                <a:ea typeface="Arial" charset="0"/>
                <a:cs typeface="Arial" charset="0"/>
              </a:rPr>
              <a:t>Lutheran Military Support Group</a:t>
            </a:r>
            <a:endParaRPr lang="en-US" sz="4000" dirty="0"/>
          </a:p>
        </p:txBody>
      </p:sp>
      <p:pic>
        <p:nvPicPr>
          <p:cNvPr id="3" name="Picture 2" descr="cid:image001.jpg@01D092FB.FB0CEFC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4" y="2613892"/>
            <a:ext cx="3434481" cy="311692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91737" y="3464392"/>
            <a:ext cx="6134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i="1" dirty="0"/>
              <a:t>Ministry to the deployed</a:t>
            </a:r>
            <a:br>
              <a:rPr lang="en-US" altLang="en-US" sz="3600" b="1" i="1" dirty="0"/>
            </a:br>
            <a:r>
              <a:rPr lang="en-US" altLang="en-US" sz="3600" b="1" i="1" dirty="0"/>
              <a:t>Ministry to veterans</a:t>
            </a:r>
          </a:p>
        </p:txBody>
      </p:sp>
    </p:spTree>
    <p:extLst>
      <p:ext uri="{BB962C8B-B14F-4D97-AF65-F5344CB8AC3E}">
        <p14:creationId xmlns:p14="http://schemas.microsoft.com/office/powerpoint/2010/main" val="3637673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3396" y="351013"/>
            <a:ext cx="753918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Veterans coming home know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94569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altLang="en-US" b="1" dirty="0"/>
              <a:t>Our nation does not understand vets’ suffering.</a:t>
            </a:r>
          </a:p>
          <a:p>
            <a:r>
              <a:rPr lang="en-US" altLang="en-US" b="1" dirty="0"/>
              <a:t>Our nation does not understand vets’ sacrifices.</a:t>
            </a:r>
          </a:p>
          <a:p>
            <a:r>
              <a:rPr lang="en-US" altLang="en-US" b="1" dirty="0"/>
              <a:t>Our nation does not understand why the military fights for it.</a:t>
            </a:r>
          </a:p>
          <a:p>
            <a:r>
              <a:rPr lang="en-US" altLang="en-US" b="1" dirty="0"/>
              <a:t>Our nation does not understand the “special love,” a “selfless love,” that most vets share.</a:t>
            </a:r>
          </a:p>
          <a:p>
            <a:r>
              <a:rPr lang="en-US" altLang="en-US" b="1" dirty="0"/>
              <a:t>Our nation looks at veterans like something is wrong with them; like they are misguided.</a:t>
            </a:r>
          </a:p>
          <a:p>
            <a:r>
              <a:rPr lang="en-US" altLang="en-US" b="1" dirty="0"/>
              <a:t>Our nation records 20 veteran suicides each day; average age = 50.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8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13013" y="287205"/>
            <a:ext cx="7751619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/>
              <a:t>Recent/Planned donations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b="1" i="1" dirty="0"/>
              <a:t>WELS National Chaplain - $10,000+</a:t>
            </a:r>
          </a:p>
          <a:p>
            <a:r>
              <a:rPr lang="en-US" altLang="en-US" b="1" i="1" dirty="0"/>
              <a:t>WELS European Chaplain support - $18,000</a:t>
            </a:r>
          </a:p>
          <a:p>
            <a:r>
              <a:rPr lang="en-US" altLang="en-US" b="1" i="1" dirty="0"/>
              <a:t>Active, NG, and Reserve kids’ summer camps - $10,000 [test]</a:t>
            </a:r>
          </a:p>
          <a:p>
            <a:r>
              <a:rPr lang="en-US" altLang="en-US" b="1" i="1" dirty="0"/>
              <a:t>Emergency support to families - $2,250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649660"/>
          </a:xfrm>
        </p:spPr>
        <p:txBody>
          <a:bodyPr/>
          <a:lstStyle/>
          <a:p>
            <a:r>
              <a:rPr lang="en-US" altLang="en-US" b="1" i="1" dirty="0"/>
              <a:t>“Time of Grace” Armed Forces Network video – ca. $15,000</a:t>
            </a:r>
          </a:p>
          <a:p>
            <a:r>
              <a:rPr lang="en-US" altLang="en-US" b="1" i="1" dirty="0"/>
              <a:t>Spiritual Retreat for Traumatized Vets - $10,000 [test]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95298" y="4827111"/>
            <a:ext cx="3692770" cy="1292662"/>
          </a:xfrm>
          <a:prstGeom prst="rect">
            <a:avLst/>
          </a:prstGeom>
          <a:solidFill>
            <a:srgbClr val="14B6C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/>
              <a:t>“</a:t>
            </a:r>
            <a:r>
              <a:rPr lang="en-US" altLang="en-US" sz="2400" b="1" i="1" u="sng" dirty="0"/>
              <a:t>AMMO BOX</a:t>
            </a:r>
            <a:r>
              <a:rPr lang="en-US" altLang="en-US" sz="2400" b="1" i="1" dirty="0"/>
              <a:t>”</a:t>
            </a:r>
            <a:r>
              <a:rPr lang="en-US" altLang="en-US" b="1" i="1" dirty="0"/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 dirty="0"/>
              <a:t>Memorial Day</a:t>
            </a:r>
          </a:p>
          <a:p>
            <a:pPr algn="ctr">
              <a:spcBef>
                <a:spcPct val="50000"/>
              </a:spcBef>
            </a:pPr>
            <a:r>
              <a:rPr lang="en-US" altLang="en-US" b="1" i="1" dirty="0"/>
              <a:t>Veterans Day</a:t>
            </a:r>
          </a:p>
        </p:txBody>
      </p:sp>
    </p:spTree>
    <p:extLst>
      <p:ext uri="{BB962C8B-B14F-4D97-AF65-F5344CB8AC3E}">
        <p14:creationId xmlns:p14="http://schemas.microsoft.com/office/powerpoint/2010/main" val="3789864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4618" y="292701"/>
            <a:ext cx="7539182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i="1" dirty="0"/>
              <a:t>Something “special” for </a:t>
            </a:r>
            <a:br>
              <a:rPr lang="en-US" altLang="en-US" sz="4000" i="1" dirty="0"/>
            </a:br>
            <a:r>
              <a:rPr lang="en-US" altLang="en-US" sz="4000" i="1" dirty="0"/>
              <a:t>LMSG members</a:t>
            </a:r>
            <a:endParaRPr lang="en-US" sz="4000" dirty="0"/>
          </a:p>
        </p:txBody>
      </p:sp>
      <p:pic>
        <p:nvPicPr>
          <p:cNvPr id="6" name="Picture 4" descr="853EEAA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2" y="1825625"/>
            <a:ext cx="2483132" cy="2648506"/>
          </a:xfrm>
          <a:prstGeom prst="rect">
            <a:avLst/>
          </a:prstGeom>
          <a:noFill/>
          <a:ln w="76200" algn="in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40809" y="1918771"/>
            <a:ext cx="4039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b="1" i="1" dirty="0"/>
              <a:t>Challenge coin:  </a:t>
            </a:r>
            <a:br>
              <a:rPr lang="en-US" altLang="en-US" sz="2800" b="1" i="1" dirty="0"/>
            </a:br>
            <a:r>
              <a:rPr lang="en-US" altLang="en-US" sz="2800" b="1" i="1" dirty="0"/>
              <a:t>  “Put on the full    </a:t>
            </a:r>
            <a:br>
              <a:rPr lang="en-US" altLang="en-US" sz="2800" b="1" i="1" dirty="0"/>
            </a:br>
            <a:r>
              <a:rPr lang="en-US" altLang="en-US" sz="2800" b="1" i="1" dirty="0"/>
              <a:t>   armor of God”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b="1" i="1" dirty="0"/>
              <a:t>P-38 </a:t>
            </a:r>
            <a:r>
              <a:rPr lang="en-US" altLang="en-US" sz="1600" b="1" i="1" dirty="0"/>
              <a:t>Witnessing Tool </a:t>
            </a:r>
            <a:endParaRPr lang="en-US" altLang="en-US" b="1" i="1" dirty="0"/>
          </a:p>
        </p:txBody>
      </p:sp>
      <p:pic>
        <p:nvPicPr>
          <p:cNvPr id="8" name="Picture 6" descr="3EBD643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828" y="2260096"/>
            <a:ext cx="4828058" cy="190265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6332" y="4912173"/>
            <a:ext cx="7611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/>
              <a:t>&amp; Lutheran vets’ website/Facebook page</a:t>
            </a:r>
            <a:br>
              <a:rPr lang="en-US" altLang="en-US" sz="2800" b="1" i="1" dirty="0"/>
            </a:br>
            <a:r>
              <a:rPr lang="en-US" altLang="en-US" sz="2800" b="1" i="1" dirty="0"/>
              <a:t>&amp; comradeship and understanding</a:t>
            </a:r>
            <a:br>
              <a:rPr lang="en-US" altLang="en-US" sz="2800" b="1" i="1" dirty="0"/>
            </a:br>
            <a:r>
              <a:rPr lang="en-US" altLang="en-US" sz="2800" b="1" i="1" dirty="0"/>
              <a:t>&amp; opportunities to help yourself and others</a:t>
            </a:r>
          </a:p>
        </p:txBody>
      </p:sp>
      <p:sp>
        <p:nvSpPr>
          <p:cNvPr id="10" name="Arrow: Right 9"/>
          <p:cNvSpPr/>
          <p:nvPr/>
        </p:nvSpPr>
        <p:spPr>
          <a:xfrm>
            <a:off x="6205986" y="3586910"/>
            <a:ext cx="405061" cy="315030"/>
          </a:xfrm>
          <a:prstGeom prst="rightArrow">
            <a:avLst/>
          </a:prstGeom>
          <a:solidFill>
            <a:srgbClr val="14B6C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/>
          <p:cNvSpPr/>
          <p:nvPr/>
        </p:nvSpPr>
        <p:spPr>
          <a:xfrm rot="10800000">
            <a:off x="3321634" y="2630109"/>
            <a:ext cx="405061" cy="315030"/>
          </a:xfrm>
          <a:prstGeom prst="rightArrow">
            <a:avLst/>
          </a:prstGeom>
          <a:solidFill>
            <a:srgbClr val="14B6C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may contain: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56" y="1809418"/>
            <a:ext cx="8584401" cy="374385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286328" y="5836833"/>
            <a:ext cx="769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i="1" dirty="0"/>
              <a:t>www.lutheranmilitary.org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4652" y="648916"/>
            <a:ext cx="74879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Arial" charset="0"/>
                <a:ea typeface="Arial" charset="0"/>
                <a:cs typeface="Arial" charset="0"/>
              </a:rPr>
              <a:t>Lutheran Military Support Group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2039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Special Ministries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816202574"/>
              </p:ext>
            </p:extLst>
          </p:nvPr>
        </p:nvSpPr>
        <p:spPr>
          <a:xfrm>
            <a:off x="561108" y="1690688"/>
            <a:ext cx="11012055" cy="496483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200" dirty="0">
                <a:cs typeface="Arial"/>
              </a:rPr>
              <a:t>Please refer your members in the military, reserve, or national guard. All we need is a name and a way to contact them and WELS Military Services can provide </a:t>
            </a:r>
            <a:br>
              <a:rPr lang="en-US" sz="3200" dirty="0">
                <a:cs typeface="Arial"/>
              </a:rPr>
            </a:br>
            <a:r>
              <a:rPr lang="en-US" sz="3200" dirty="0">
                <a:cs typeface="Arial"/>
              </a:rPr>
              <a:t>Christ-centered, biblical materials to serve your military members in their special spiritual needs. </a:t>
            </a:r>
            <a:r>
              <a:rPr lang="en-US" sz="3200" b="1" i="1" dirty="0" err="1">
                <a:cs typeface="Arial"/>
              </a:rPr>
              <a:t>wels.net</a:t>
            </a:r>
            <a:r>
              <a:rPr lang="en-US" sz="3200" b="1" i="1" dirty="0">
                <a:cs typeface="Arial"/>
              </a:rPr>
              <a:t>/refer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cs typeface="Arial"/>
              </a:rPr>
              <a:t>In your conference materials, you will see resources for your church's Care Committee for Called Workers. They are intended to help your members talk to called workers about preparing for retiremen</a:t>
            </a:r>
            <a:r>
              <a:rPr lang="en-US" dirty="0">
                <a:cs typeface="Arial"/>
              </a:rPr>
              <a:t>t.</a:t>
            </a:r>
          </a:p>
        </p:txBody>
      </p:sp>
    </p:spTree>
    <p:extLst>
      <p:ext uri="{BB962C8B-B14F-4D97-AF65-F5344CB8AC3E}">
        <p14:creationId xmlns:p14="http://schemas.microsoft.com/office/powerpoint/2010/main" val="1706412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 Lutheran Schools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377021786"/>
              </p:ext>
            </p:extLst>
          </p:nvPr>
        </p:nvSpPr>
        <p:spPr>
          <a:xfrm>
            <a:off x="573024" y="2200275"/>
            <a:ext cx="108665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Cindi Holman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National Coordinator </a:t>
            </a:r>
            <a:b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Early Childhood Ministries</a:t>
            </a:r>
            <a:endParaRPr sz="2400" dirty="0"/>
          </a:p>
          <a:p>
            <a:pPr marL="0" indent="0">
              <a:buNone/>
            </a:pPr>
            <a:endParaRPr lang="en-US" sz="3200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ECM devotions</a:t>
            </a:r>
          </a:p>
          <a:p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Telling the Next Generation</a:t>
            </a:r>
          </a:p>
          <a:p>
            <a:pPr marL="0" indent="0">
              <a:buNone/>
            </a:pP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980" y="1874787"/>
            <a:ext cx="5063852" cy="3798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43474" y="599875"/>
            <a:ext cx="7772400" cy="481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64</a:t>
            </a:r>
            <a:r>
              <a:rPr lang="en-US" sz="3200" i="1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 Biennial Convention of the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28512" y="1060122"/>
            <a:ext cx="10066517" cy="434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Wisconsin Evangelical Lutheran Synod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61454" y="1794777"/>
            <a:ext cx="5545375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 txBox="1">
            <a:spLocks/>
          </p:cNvSpPr>
          <p:nvPr/>
        </p:nvSpPr>
        <p:spPr bwMode="auto">
          <a:xfrm>
            <a:off x="2043474" y="2382388"/>
            <a:ext cx="8105051" cy="85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Congregation and Ministry Support Group</a:t>
            </a:r>
            <a:b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endParaRPr lang="en-US" sz="4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7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 Lutheran Schools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3078232196"/>
              </p:ext>
            </p:extLst>
          </p:nvPr>
        </p:nvSpPr>
        <p:spPr>
          <a:xfrm>
            <a:off x="923925" y="22002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Tom Plitzuweit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latin typeface="Arial"/>
                <a:cs typeface="Arial"/>
              </a:rPr>
              <a:t>Associate Director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</a:p>
          <a:p>
            <a:pPr marL="0" indent="0">
              <a:buNone/>
            </a:pPr>
            <a:endParaRPr lang="en-US" sz="4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4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" y="3783561"/>
            <a:ext cx="7361093" cy="198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15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val="4126571607"/>
              </p:ext>
            </p:extLst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Lutheran Schools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1302638449"/>
              </p:ext>
            </p:extLst>
          </p:nvPr>
        </p:nvSpPr>
        <p:spPr>
          <a:xfrm>
            <a:off x="960583" y="2041670"/>
            <a:ext cx="11618976" cy="187756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sz="6400" b="1" dirty="0">
                <a:cs typeface="Arial"/>
              </a:rPr>
              <a:t>Jim Rademan </a:t>
            </a:r>
          </a:p>
          <a:p>
            <a:pPr marL="0" indent="0">
              <a:buNone/>
            </a:pPr>
            <a:r>
              <a:rPr lang="en-US" sz="5100" dirty="0">
                <a:cs typeface="Arial"/>
              </a:rPr>
              <a:t>Director</a:t>
            </a:r>
          </a:p>
          <a:p>
            <a:pPr marL="0" indent="0">
              <a:buNone/>
            </a:pPr>
            <a:endParaRPr lang="en-US" sz="4600" b="1" dirty="0">
              <a:cs typeface="Arial"/>
            </a:endParaRPr>
          </a:p>
          <a:p>
            <a:pPr marL="457200" lvl="1" indent="0">
              <a:buNone/>
            </a:pPr>
            <a:r>
              <a:rPr lang="en-US" sz="4600" b="1" dirty="0">
                <a:cs typeface="Arial"/>
              </a:rPr>
              <a:t>   </a:t>
            </a:r>
          </a:p>
          <a:p>
            <a:endParaRPr lang="en-US" sz="4000" dirty="0"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583" y="3336163"/>
            <a:ext cx="115085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cs typeface="Arial"/>
              </a:rPr>
              <a:t>Called worker shortage</a:t>
            </a:r>
          </a:p>
          <a:p>
            <a:pPr marL="5715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cs typeface="Arial"/>
              </a:rPr>
              <a:t>Thanks a million</a:t>
            </a:r>
            <a:endParaRPr lang="en-US" sz="3200" dirty="0">
              <a:cs typeface="Arial"/>
            </a:endParaRPr>
          </a:p>
          <a:p>
            <a:pPr marL="571500" lvl="2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cs typeface="Arial"/>
              </a:rPr>
              <a:t>WELS Education, Technology, &amp; Leadership Summit     </a:t>
            </a:r>
            <a:br>
              <a:rPr lang="en-US" sz="3200" dirty="0">
                <a:cs typeface="Arial"/>
              </a:rPr>
            </a:br>
            <a:r>
              <a:rPr lang="en-US" sz="3200" dirty="0">
                <a:cs typeface="Arial"/>
              </a:rPr>
              <a:t>June 24-27, 2019</a:t>
            </a:r>
            <a:br>
              <a:rPr lang="en-US" sz="3200" dirty="0">
                <a:cs typeface="Arial"/>
              </a:rPr>
            </a:br>
            <a:r>
              <a:rPr lang="en-US" sz="3200" dirty="0">
                <a:cs typeface="Arial"/>
              </a:rPr>
              <a:t>Wisconsin Dells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4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565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/>
          </p:cNvPr>
          <p:cNvPicPr>
            <a:picLocks noChangeAspect="1"/>
          </p:cNvPicPr>
          <p:nvPr/>
        </p:nvPicPr>
        <p:blipFill rotWithShape="1">
          <a:blip r:embed="rId2"/>
          <a:srcRect t="213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" y="5483112"/>
            <a:ext cx="12192000" cy="1390261"/>
          </a:xfrm>
          <a:prstGeom prst="rect">
            <a:avLst/>
          </a:prstGeom>
          <a:solidFill>
            <a:schemeClr val="tx1">
              <a:lumMod val="95000"/>
              <a:lumOff val="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309" y="562426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2017 Worship Conference </a:t>
            </a:r>
          </a:p>
          <a:p>
            <a:r>
              <a:rPr lang="en-US" sz="3600" dirty="0">
                <a:solidFill>
                  <a:schemeClr val="bg1"/>
                </a:solidFill>
              </a:rPr>
              <a:t>Teens in foreground</a:t>
            </a:r>
          </a:p>
        </p:txBody>
      </p:sp>
      <p:sp>
        <p:nvSpPr>
          <p:cNvPr id="5" name="Rectangle 4"/>
          <p:cNvSpPr/>
          <p:nvPr/>
        </p:nvSpPr>
        <p:spPr>
          <a:xfrm>
            <a:off x="8525164" y="5562704"/>
            <a:ext cx="3435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Chapel seats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1,700</a:t>
            </a:r>
          </a:p>
        </p:txBody>
      </p:sp>
    </p:spTree>
    <p:extLst>
      <p:ext uri="{BB962C8B-B14F-4D97-AF65-F5344CB8AC3E}">
        <p14:creationId xmlns:p14="http://schemas.microsoft.com/office/powerpoint/2010/main" val="583893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/>
          </p:cNvPr>
          <p:cNvPicPr>
            <a:picLocks noChangeAspect="1"/>
          </p:cNvPicPr>
          <p:nvPr/>
        </p:nvPicPr>
        <p:blipFill rotWithShape="1">
          <a:blip r:embed="rId3"/>
          <a:srcRect t="17498" r="-1" b="13279"/>
          <a:stretch/>
        </p:blipFill>
        <p:spPr>
          <a:xfrm>
            <a:off x="255539" y="246303"/>
            <a:ext cx="5489480" cy="5571066"/>
          </a:xfrm>
          <a:prstGeom prst="rect">
            <a:avLst/>
          </a:prstGeom>
          <a:ln w="38100">
            <a:solidFill>
              <a:srgbClr val="14B6C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>
            <a:extLst/>
          </p:cNvPr>
          <p:cNvPicPr>
            <a:picLocks noChangeAspect="1"/>
          </p:cNvPicPr>
          <p:nvPr/>
        </p:nvPicPr>
        <p:blipFill rotWithShape="1">
          <a:blip r:embed="rId4"/>
          <a:srcRect t="25156" r="-1" b="5621"/>
          <a:stretch/>
        </p:blipFill>
        <p:spPr>
          <a:xfrm>
            <a:off x="6446982" y="246303"/>
            <a:ext cx="5498715" cy="5571066"/>
          </a:xfrm>
          <a:prstGeom prst="rect">
            <a:avLst/>
          </a:prstGeom>
          <a:ln w="38100">
            <a:solidFill>
              <a:srgbClr val="14B6C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997479" y="5826614"/>
            <a:ext cx="6096000" cy="67710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Opening Reformation Service, </a:t>
            </a:r>
          </a:p>
          <a:p>
            <a:r>
              <a:rPr lang="en-US" b="1" dirty="0">
                <a:solidFill>
                  <a:schemeClr val="bg1"/>
                </a:solidFill>
              </a:rPr>
              <a:t>much like Convention’s… only 3x larger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10874" y="5512263"/>
            <a:ext cx="6770254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14B6C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Opening Reformation Service 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 like convention’s . . . only 3x larger</a:t>
            </a:r>
          </a:p>
        </p:txBody>
      </p:sp>
    </p:spTree>
    <p:extLst>
      <p:ext uri="{BB962C8B-B14F-4D97-AF65-F5344CB8AC3E}">
        <p14:creationId xmlns:p14="http://schemas.microsoft.com/office/powerpoint/2010/main" val="2299870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/>
          </p:cNvPr>
          <p:cNvPicPr>
            <a:picLocks noChangeAspect="1"/>
          </p:cNvPicPr>
          <p:nvPr/>
        </p:nvPicPr>
        <p:blipFill rotWithShape="1">
          <a:blip r:embed="rId2"/>
          <a:srcRect t="13827" b="105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21368" cy="646331"/>
          </a:xfrm>
          <a:prstGeom prst="rect">
            <a:avLst/>
          </a:prstGeom>
          <a:solidFill>
            <a:schemeClr val="tx1">
              <a:lumMod val="95000"/>
              <a:lumOff val="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Communing 900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4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/>
          </p:cNvPr>
          <p:cNvPicPr>
            <a:picLocks noChangeAspect="1"/>
          </p:cNvPicPr>
          <p:nvPr/>
        </p:nvPicPr>
        <p:blipFill rotWithShape="1">
          <a:blip r:embed="rId3"/>
          <a:srcRect t="5798" r="25360"/>
          <a:stretch/>
        </p:blipFill>
        <p:spPr>
          <a:xfrm>
            <a:off x="4027580" y="0"/>
            <a:ext cx="8164420" cy="6858000"/>
          </a:xfrm>
          <a:prstGeom prst="rect">
            <a:avLst/>
          </a:prstGeom>
        </p:spPr>
      </p:pic>
      <p:pic>
        <p:nvPicPr>
          <p:cNvPr id="2" name="Picture 1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31" y="290145"/>
            <a:ext cx="6767591" cy="4519247"/>
          </a:xfrm>
          <a:prstGeom prst="rect">
            <a:avLst/>
          </a:prstGeom>
          <a:ln w="76200">
            <a:solidFill>
              <a:srgbClr val="14B6C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93431" y="5187364"/>
            <a:ext cx="3604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musical talent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269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/>
          </p:cNvPr>
          <p:cNvPicPr>
            <a:picLocks noChangeAspect="1"/>
          </p:cNvPicPr>
          <p:nvPr/>
        </p:nvPicPr>
        <p:blipFill rotWithShape="1">
          <a:blip r:embed="rId2"/>
          <a:srcRect t="11956" b="37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" y="5483112"/>
            <a:ext cx="12192000" cy="1390261"/>
          </a:xfrm>
          <a:prstGeom prst="rect">
            <a:avLst/>
          </a:prstGeom>
          <a:solidFill>
            <a:schemeClr val="tx1">
              <a:lumMod val="95000"/>
              <a:lumOff val="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/>
          </p:cNvPr>
          <p:cNvSpPr/>
          <p:nvPr/>
        </p:nvSpPr>
        <p:spPr>
          <a:xfrm>
            <a:off x="1123959" y="5578077"/>
            <a:ext cx="9944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youth and a full orchestra,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Pres. Schroeder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3805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/>
          </p:cNvPr>
          <p:cNvPicPr>
            <a:picLocks noChangeAspect="1"/>
          </p:cNvPicPr>
          <p:nvPr/>
        </p:nvPicPr>
        <p:blipFill rotWithShape="1">
          <a:blip r:embed="rId3"/>
          <a:srcRect l="8650" r="6962" b="19471"/>
          <a:stretch/>
        </p:blipFill>
        <p:spPr>
          <a:xfrm>
            <a:off x="329715" y="321731"/>
            <a:ext cx="4708282" cy="3079194"/>
          </a:xfrm>
          <a:prstGeom prst="rect">
            <a:avLst/>
          </a:prstGeom>
          <a:ln w="38100">
            <a:solidFill>
              <a:srgbClr val="14B6C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/>
          </p:cNvPr>
          <p:cNvPicPr>
            <a:picLocks noChangeAspect="1"/>
          </p:cNvPicPr>
          <p:nvPr/>
        </p:nvPicPr>
        <p:blipFill rotWithShape="1">
          <a:blip r:embed="rId4"/>
          <a:srcRect l="8650" t="8393" r="6964" b="11952"/>
          <a:stretch/>
        </p:blipFill>
        <p:spPr>
          <a:xfrm>
            <a:off x="338510" y="3489157"/>
            <a:ext cx="4708282" cy="3047107"/>
          </a:xfrm>
          <a:prstGeom prst="rect">
            <a:avLst/>
          </a:prstGeom>
          <a:ln w="38100">
            <a:solidFill>
              <a:srgbClr val="14B6C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/>
          </p:cNvPr>
          <p:cNvPicPr>
            <a:picLocks noChangeAspect="1"/>
          </p:cNvPicPr>
          <p:nvPr/>
        </p:nvPicPr>
        <p:blipFill rotWithShape="1">
          <a:blip r:embed="rId5"/>
          <a:srcRect l="19132" t="5997" r="12723"/>
          <a:stretch/>
        </p:blipFill>
        <p:spPr>
          <a:xfrm>
            <a:off x="5117123" y="321731"/>
            <a:ext cx="6761286" cy="6217929"/>
          </a:xfrm>
          <a:prstGeom prst="rect">
            <a:avLst/>
          </a:prstGeom>
          <a:ln w="38100">
            <a:solidFill>
              <a:srgbClr val="14B6C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0" y="6044276"/>
            <a:ext cx="12192000" cy="822960"/>
          </a:xfrm>
          <a:prstGeom prst="rect">
            <a:avLst/>
          </a:prstGeom>
          <a:solidFill>
            <a:schemeClr val="tx1">
              <a:lumMod val="95000"/>
              <a:lumOff val="5000"/>
              <a:alpha val="4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/>
          </p:cNvPr>
          <p:cNvSpPr/>
          <p:nvPr/>
        </p:nvSpPr>
        <p:spPr>
          <a:xfrm>
            <a:off x="3818044" y="6132590"/>
            <a:ext cx="60830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Children’s Choir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869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 Hymnal Project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extLst/>
          </p:nvPr>
        </p:nvSpPr>
        <p:spPr>
          <a:xfrm>
            <a:off x="1327727" y="1972109"/>
            <a:ext cx="7123546" cy="49648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0000"/>
                </a:solidFill>
                <a:cs typeface="Arial"/>
              </a:rPr>
              <a:t>Rev. Michael Schulz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cs typeface="Arial"/>
              </a:rPr>
              <a:t>Project Director</a:t>
            </a:r>
            <a:endParaRPr lang="en-US" sz="32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3200" b="1" dirty="0">
              <a:cs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b="1" dirty="0">
                <a:cs typeface="Arial"/>
              </a:rPr>
              <a:t>Three digital products: </a:t>
            </a:r>
            <a:br>
              <a:rPr lang="en-US" sz="3600" b="1" dirty="0">
                <a:cs typeface="Arial"/>
              </a:rPr>
            </a:br>
            <a:r>
              <a:rPr lang="en-US" sz="3600" b="1" dirty="0">
                <a:cs typeface="Arial"/>
              </a:rPr>
              <a:t>repeat demo Wed. 12:45-1:15</a:t>
            </a:r>
            <a:br>
              <a:rPr lang="en-US" sz="3600" b="1" dirty="0">
                <a:cs typeface="Arial"/>
              </a:rPr>
            </a:br>
            <a:r>
              <a:rPr lang="en-US" sz="3600" b="1" dirty="0">
                <a:cs typeface="Arial"/>
              </a:rPr>
              <a:t>in convention hall (gym)</a:t>
            </a:r>
          </a:p>
        </p:txBody>
      </p:sp>
    </p:spTree>
    <p:extLst>
      <p:ext uri="{BB962C8B-B14F-4D97-AF65-F5344CB8AC3E}">
        <p14:creationId xmlns:p14="http://schemas.microsoft.com/office/powerpoint/2010/main" val="3404510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ve_x0020_Presentations_x0020_To_x0020_Another_x0020_Document_x0020_Library xmlns="ac9a92f7-58ef-44f9-9066-053c1f8dd86b">
      <Url>https://wels365.sharepoint.com/sites/cop/synodconvention/conv2017/_layouts/15/wrkstat.aspx?List=ac9a92f7-58ef-44f9-9066-053c1f8dd86b&amp;WorkflowInstanceName=eef3ce78-ba9d-4663-8b00-a0e785bd7ce5</Url>
      <Description>Stage 1</Description>
    </Move_x0020_Presentations_x0020_To_x0020_Another_x0020_Document_x0020_Librar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EAE5828696E54C8A0BC19B55C18A52" ma:contentTypeVersion="3" ma:contentTypeDescription="Create a new document." ma:contentTypeScope="" ma:versionID="61cd1a9eee63dea19b9935c654a5d665">
  <xsd:schema xmlns:xsd="http://www.w3.org/2001/XMLSchema" xmlns:xs="http://www.w3.org/2001/XMLSchema" xmlns:p="http://schemas.microsoft.com/office/2006/metadata/properties" xmlns:ns2="ac9a92f7-58ef-44f9-9066-053c1f8dd86b" targetNamespace="http://schemas.microsoft.com/office/2006/metadata/properties" ma:root="true" ma:fieldsID="4f1dc56569f9844becd3160059fdab0a" ns2:_="">
    <xsd:import namespace="ac9a92f7-58ef-44f9-9066-053c1f8dd86b"/>
    <xsd:element name="properties">
      <xsd:complexType>
        <xsd:sequence>
          <xsd:element name="documentManagement">
            <xsd:complexType>
              <xsd:all>
                <xsd:element ref="ns2:Move_x0020_Presentations_x0020_To_x0020_Another_x0020_Document_x0020_Library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9a92f7-58ef-44f9-9066-053c1f8dd86b" elementFormDefault="qualified">
    <xsd:import namespace="http://schemas.microsoft.com/office/2006/documentManagement/types"/>
    <xsd:import namespace="http://schemas.microsoft.com/office/infopath/2007/PartnerControls"/>
    <xsd:element name="Move_x0020_Presentations_x0020_To_x0020_Another_x0020_Document_x0020_Library" ma:index="8" nillable="true" ma:displayName="Move Presentations To Another Document Library" ma:internalName="Move_x0020_Presentations_x0020_To_x0020_Another_x0020_Document_x0020_Library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E1C163-4EC1-4E21-AE7A-ABAEEC723C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1E058D-BFF6-4BD1-B658-334CD70B7616}">
  <ds:schemaRefs>
    <ds:schemaRef ds:uri="http://purl.org/dc/dcmitype/"/>
    <ds:schemaRef ds:uri="http://schemas.microsoft.com/office/infopath/2007/PartnerControls"/>
    <ds:schemaRef ds:uri="81405ce4-ec63-458a-88a1-c650ea818bc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75521e1f-2ba6-4de2-b4e1-f87470f1ea11"/>
    <ds:schemaRef ds:uri="http://www.w3.org/XML/1998/namespace"/>
    <ds:schemaRef ds:uri="ac9a92f7-58ef-44f9-9066-053c1f8dd86b"/>
  </ds:schemaRefs>
</ds:datastoreItem>
</file>

<file path=customXml/itemProps3.xml><?xml version="1.0" encoding="utf-8"?>
<ds:datastoreItem xmlns:ds="http://schemas.openxmlformats.org/officeDocument/2006/customXml" ds:itemID="{20C4476A-F75C-44D0-B336-8F4A078A46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9a92f7-58ef-44f9-9066-053c1f8dd8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409</Words>
  <Application>Microsoft Office PowerPoint</Application>
  <PresentationFormat>Widescreen</PresentationFormat>
  <Paragraphs>96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Office Theme</vt:lpstr>
      <vt:lpstr>Custom Design</vt:lpstr>
      <vt:lpstr>1_Custom Design</vt:lpstr>
      <vt:lpstr>64th Biennial Convention of the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Hymnal Project</vt:lpstr>
      <vt:lpstr> Evangelism</vt:lpstr>
      <vt:lpstr> Adult Discipleship  and Youth/Family</vt:lpstr>
      <vt:lpstr>PowerPoint Presentation</vt:lpstr>
      <vt:lpstr>PowerPoint Presentation</vt:lpstr>
      <vt:lpstr>Veterans coming home know</vt:lpstr>
      <vt:lpstr>Recent/Planned donations</vt:lpstr>
      <vt:lpstr>Something “special” for  LMSG members</vt:lpstr>
      <vt:lpstr>PowerPoint Presentation</vt:lpstr>
      <vt:lpstr>Special Ministries</vt:lpstr>
      <vt:lpstr> Lutheran Schools</vt:lpstr>
      <vt:lpstr> Lutheran Schools</vt:lpstr>
      <vt:lpstr>Lutheran Schools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64th Biennial Convention of the</dc:title>
  <cp:lastModifiedBy>Sarah Proeber</cp:lastModifiedBy>
  <cp:revision>13</cp:revision>
  <dcterms:modified xsi:type="dcterms:W3CDTF">2017-07-25T01:38:31Z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0x010100B8EAE5828696E54C8A0BC19B55C18A52</vt:lpwstr>
  </property>
  <property fmtid="{D5CDD505-2E9C-101B-9397-08002B2CF9AE}" pid="3" name="Order">
    <vt:r8>200</vt:r8>
  </property>
  <property fmtid="{D5CDD505-2E9C-101B-9397-08002B2CF9AE}" pid="4" name="xd_ProgID">
    <vt:lpwstr/>
  </property>
  <property fmtid="{D5CDD505-2E9C-101B-9397-08002B2CF9AE}" pid="5" name="_CopySource">
    <vt:lpwstr>https://wels365.sharepoint.com/sites/cop/synodconvention/conv2017/Presentations/SynodConvention2017-PresentationTemplate.pptx</vt:lpwstr>
  </property>
  <property fmtid="{D5CDD505-2E9C-101B-9397-08002B2CF9AE}" pid="6" name="TemplateUrl">
    <vt:lpwstr/>
  </property>
</Properties>
</file>