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64" r:id="rId6"/>
  </p:sldMasterIdLst>
  <p:notesMasterIdLst>
    <p:notesMasterId r:id="rId28"/>
  </p:notesMasterIdLst>
  <p:sldIdLst>
    <p:sldId id="256" r:id="rId7"/>
    <p:sldId id="257" r:id="rId8"/>
    <p:sldId id="278" r:id="rId9"/>
    <p:sldId id="260" r:id="rId10"/>
    <p:sldId id="261" r:id="rId11"/>
    <p:sldId id="266" r:id="rId12"/>
    <p:sldId id="282" r:id="rId13"/>
    <p:sldId id="283" r:id="rId14"/>
    <p:sldId id="267" r:id="rId15"/>
    <p:sldId id="262" r:id="rId16"/>
    <p:sldId id="263" r:id="rId17"/>
    <p:sldId id="268" r:id="rId18"/>
    <p:sldId id="273" r:id="rId19"/>
    <p:sldId id="285" r:id="rId20"/>
    <p:sldId id="277" r:id="rId21"/>
    <p:sldId id="274" r:id="rId22"/>
    <p:sldId id="275" r:id="rId23"/>
    <p:sldId id="276" r:id="rId24"/>
    <p:sldId id="281" r:id="rId25"/>
    <p:sldId id="280"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Lueneburg" initials="KL" lastIdx="13" clrIdx="0">
    <p:extLst/>
  </p:cmAuthor>
  <p:cmAuthor id="2" name="Adam Goede" initials="AG"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67"/>
    <p:restoredTop sz="81022" autoAdjust="0"/>
  </p:normalViewPr>
  <p:slideViewPr>
    <p:cSldViewPr snapToGrid="0" snapToObjects="1">
      <p:cViewPr varScale="1">
        <p:scale>
          <a:sx n="86" d="100"/>
          <a:sy n="86" d="100"/>
        </p:scale>
        <p:origin x="1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F514D-A94B-E24D-9D4C-776F4E9DB6D5}" type="datetimeFigureOut">
              <a:rPr lang="en-US" smtClean="0"/>
              <a:t>8/4/2017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31A1C-7419-0243-906D-BDC1F643DC46}"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31A1C-7419-0243-906D-BDC1F643DC46}" type="slidenum">
              <a:rPr lang="en-US" smtClean="0"/>
              <a:t>1</a:t>
            </a:fld>
            <a:endParaRPr lang="en-US"/>
          </a:p>
        </p:txBody>
      </p:sp>
    </p:spTree>
    <p:extLst>
      <p:ext uri="{BB962C8B-B14F-4D97-AF65-F5344CB8AC3E}">
        <p14:creationId xmlns:p14="http://schemas.microsoft.com/office/powerpoint/2010/main" val="426350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these resources that are designed to keep</a:t>
            </a:r>
            <a:r>
              <a:rPr lang="en-US" baseline="0" dirty="0"/>
              <a:t> you and others </a:t>
            </a:r>
            <a:r>
              <a:rPr lang="en-US" dirty="0"/>
              <a:t>informed</a:t>
            </a:r>
            <a:r>
              <a:rPr lang="en-US" baseline="0" dirty="0"/>
              <a:t> about how CMO and unrestricted IMO is being used to further Christ’s kingdom.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Remember to show your district president’s video to as many people as possible as you set your CMO commitment.</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10</a:t>
            </a:fld>
            <a:endParaRPr lang="en-US"/>
          </a:p>
        </p:txBody>
      </p:sp>
    </p:spTree>
    <p:extLst>
      <p:ext uri="{BB962C8B-B14F-4D97-AF65-F5344CB8AC3E}">
        <p14:creationId xmlns:p14="http://schemas.microsoft.com/office/powerpoint/2010/main" val="421563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“One in Christ” debt elimination offering has been wonderfully blessed by our Savior! </a:t>
            </a:r>
            <a:r>
              <a:rPr lang="en-US" dirty="0"/>
              <a:t>We thank God for helping us eliminate $22.4</a:t>
            </a:r>
            <a:r>
              <a:rPr lang="en-US" baseline="0" dirty="0"/>
              <a:t> million in debt through payments and gifts in nine years! Join me in praising Jesus for the thousands of families whom he moved to participate in our debt elimination endeavor. What a wonderful response to Christ’s love!</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11</a:t>
            </a:fld>
            <a:endParaRPr lang="en-US"/>
          </a:p>
        </p:txBody>
      </p:sp>
    </p:spTree>
    <p:extLst>
      <p:ext uri="{BB962C8B-B14F-4D97-AF65-F5344CB8AC3E}">
        <p14:creationId xmlns:p14="http://schemas.microsoft.com/office/powerpoint/2010/main" val="119496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a:t>
            </a:r>
            <a:r>
              <a:rPr lang="en-US" baseline="0" dirty="0"/>
              <a:t> to user: At this point we suggest you minimize the PowerPoint, play the first 4.5 minutes of the video found at https://wels.net/giving/wels-foundation, then return to the PowerPoint.)</a:t>
            </a:r>
          </a:p>
          <a:p>
            <a:endParaRPr lang="en-US" baseline="0" dirty="0"/>
          </a:p>
          <a:p>
            <a:r>
              <a:rPr lang="en-US" baseline="0" dirty="0"/>
              <a:t>As we transition from our report on Congregation Mission Offerings and debt elimination, let me illustrate our Christian giving counselors’ free, confidential services by showing a new video produced by Communication Services for WELS Foundation.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31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Jesus is blessing our service to his people and him! Last fiscal year, our CGCs</a:t>
            </a:r>
            <a:r>
              <a:rPr lang="en-US" baseline="0" dirty="0"/>
              <a:t> conducted over 3,370 visits that helped facilitate about $5.4 million in immediate gifts to WELS areas of ministry and $45.8 million in expected gifts for Christ’s work through WELS areas of ministry, your congregations, and regional ministries! (Not included are over $8 million in received expectancies.)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41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 Mission Offerings have been consistently strong over the last ten years and with two exceptions average between $20-25 million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 offerings are gifts to WELS beyond those remitted by active congregations or their sub-organizations. These include gifts from individuals, foundations, closed congregations, etc.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89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effectLst/>
              </a:rPr>
              <a:t>God’s people age 70.5+ who don’t need the required minimum distributions that they receive from their IRA, may consider directing those to WELS to save on taxes, then use the cash you would have given to charity for other needs. (There’s a $100,000 limit per IRA holder each year.)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709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feel privileged to provide biblical resources for stewardship encouragement. </a:t>
            </a:r>
            <a:r>
              <a:rPr lang="en-US" dirty="0"/>
              <a:t>For all of these resources go to Ministry</a:t>
            </a:r>
            <a:r>
              <a:rPr lang="en-US" baseline="0" dirty="0"/>
              <a:t> of Christian Giving’s resource center on wels.net</a:t>
            </a:r>
            <a:r>
              <a:rPr lang="en-US" dirty="0"/>
              <a:t>. To subscribe to </a:t>
            </a:r>
            <a:r>
              <a:rPr lang="en-US" i="1" dirty="0"/>
              <a:t>Encouraging Word</a:t>
            </a:r>
            <a:r>
              <a:rPr lang="en-US" dirty="0"/>
              <a:t> go to wels.net/subscribe.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912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a:t>
            </a:r>
            <a:r>
              <a:rPr lang="en-US" baseline="0" dirty="0"/>
              <a:t> was written by two MN District pastors, and is based on the WELS School of Stewardship materials (2008).</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9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congregational planned giving manual gives practical advice for regularly encouraging planned giving in your congregations and lists the free resources that are available to you. (It also explains how to set up a congregational endowment fund,</a:t>
            </a:r>
            <a:r>
              <a:rPr lang="en-US" baseline="0" dirty="0"/>
              <a:t> whether doing this quickly and easily through WELS Foundation or administering your own.)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61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resources are available at www.welsrc.net/mission-festival.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02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our report in BORAM, pp. 32-38.</a:t>
            </a:r>
          </a:p>
        </p:txBody>
      </p:sp>
      <p:sp>
        <p:nvSpPr>
          <p:cNvPr id="4" name="Slide Number Placeholder 3"/>
          <p:cNvSpPr>
            <a:spLocks noGrp="1"/>
          </p:cNvSpPr>
          <p:nvPr>
            <p:ph type="sldNum" sz="quarter" idx="10"/>
          </p:nvPr>
        </p:nvSpPr>
        <p:spPr/>
        <p:txBody>
          <a:bodyPr/>
          <a:lstStyle/>
          <a:p>
            <a:fld id="{9F631A1C-7419-0243-906D-BDC1F643DC46}" type="slidenum">
              <a:rPr lang="en-US" smtClean="0"/>
              <a:t>2</a:t>
            </a:fld>
            <a:endParaRPr lang="en-US"/>
          </a:p>
        </p:txBody>
      </p:sp>
    </p:spTree>
    <p:extLst>
      <p:ext uri="{BB962C8B-B14F-4D97-AF65-F5344CB8AC3E}">
        <p14:creationId xmlns:p14="http://schemas.microsoft.com/office/powerpoint/2010/main" val="33087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express our praise and thanks in tangible resolutions – both here and when we return to our vocations and congregations – we may be confident in Christ that God hears us and will bless us to his glory, our good, and the benefit of souls around the world!</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20</a:t>
            </a:fld>
            <a:endParaRPr lang="en-US"/>
          </a:p>
        </p:txBody>
      </p:sp>
    </p:spTree>
    <p:extLst>
      <p:ext uri="{BB962C8B-B14F-4D97-AF65-F5344CB8AC3E}">
        <p14:creationId xmlns:p14="http://schemas.microsoft.com/office/powerpoint/2010/main" val="194634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a:t>
            </a:r>
            <a:r>
              <a:rPr lang="en-US" baseline="0" dirty="0"/>
              <a:t> today and your partnership in Christ’s kingdom. The grace of the Lord Jesus be with </a:t>
            </a:r>
            <a:r>
              <a:rPr lang="en-US" baseline="0"/>
              <a:t>you!</a:t>
            </a:r>
            <a:endParaRPr lang="en-US" baseline="0" dirty="0"/>
          </a:p>
        </p:txBody>
      </p:sp>
      <p:sp>
        <p:nvSpPr>
          <p:cNvPr id="4" name="Slide Number Placeholder 3"/>
          <p:cNvSpPr>
            <a:spLocks noGrp="1"/>
          </p:cNvSpPr>
          <p:nvPr>
            <p:ph type="sldNum" sz="quarter" idx="10"/>
          </p:nvPr>
        </p:nvSpPr>
        <p:spPr/>
        <p:txBody>
          <a:bodyPr/>
          <a:lstStyle/>
          <a:p>
            <a:fld id="{9F631A1C-7419-0243-906D-BDC1F643DC46}" type="slidenum">
              <a:rPr lang="en-US" smtClean="0"/>
              <a:t>21</a:t>
            </a:fld>
            <a:endParaRPr lang="en-US"/>
          </a:p>
        </p:txBody>
      </p:sp>
    </p:spTree>
    <p:extLst>
      <p:ext uri="{BB962C8B-B14F-4D97-AF65-F5344CB8AC3E}">
        <p14:creationId xmlns:p14="http://schemas.microsoft.com/office/powerpoint/2010/main" val="29855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reflect on our great heritage in Jesus Christ and our privilege to spread his light from age to age by managing all of God’s blessings to his glory and the benefit of others, we say with the psalmist, “Your statutes are my heritage forever; they are the joy of my heart.”</a:t>
            </a:r>
          </a:p>
          <a:p>
            <a:endParaRPr lang="en-US" dirty="0"/>
          </a:p>
          <a:p>
            <a:r>
              <a:rPr lang="en-US" dirty="0"/>
              <a:t>Which statutes of the LORD give us joy? All of them, to be sure; especially…</a:t>
            </a:r>
          </a:p>
          <a:p>
            <a:pPr marL="171450" indent="-171450">
              <a:buFont typeface="Arial" panose="020B0604020202020204" pitchFamily="34" charset="0"/>
              <a:buChar char="•"/>
            </a:pPr>
            <a:r>
              <a:rPr lang="en-US" dirty="0"/>
              <a:t>The holy law of God which shows our sin and our</a:t>
            </a:r>
            <a:r>
              <a:rPr lang="en-US" baseline="0" dirty="0"/>
              <a:t> need for rescue, and which is a light for our path.</a:t>
            </a:r>
          </a:p>
          <a:p>
            <a:pPr marL="171450" indent="-171450">
              <a:buFont typeface="Arial" panose="020B0604020202020204" pitchFamily="34" charset="0"/>
              <a:buChar char="•"/>
            </a:pPr>
            <a:r>
              <a:rPr lang="en-US" baseline="0" dirty="0"/>
              <a:t>The precious good news of Jesus who, for the joy set before him, endured the cross and sat at God’s right hand.</a:t>
            </a:r>
          </a:p>
          <a:p>
            <a:pPr marL="171450" indent="-171450">
              <a:buFont typeface="Arial" panose="020B0604020202020204" pitchFamily="34" charset="0"/>
              <a:buChar char="•"/>
            </a:pPr>
            <a:r>
              <a:rPr lang="en-US" baseline="0" dirty="0"/>
              <a:t>The blessed truth that the Holy Spirit has converted us to saving faith and guides/preserves us in Christ.</a:t>
            </a:r>
          </a:p>
          <a:p>
            <a:pPr marL="171450" indent="-171450">
              <a:buFont typeface="Arial" panose="020B0604020202020204" pitchFamily="34" charset="0"/>
              <a:buChar char="•"/>
            </a:pPr>
            <a:r>
              <a:rPr lang="en-US" baseline="0" dirty="0"/>
              <a:t>The encouragement to rejoice in the Lord always – in every situation and in every action, attitude and word.</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3</a:t>
            </a:fld>
            <a:endParaRPr lang="en-US"/>
          </a:p>
        </p:txBody>
      </p:sp>
    </p:spTree>
    <p:extLst>
      <p:ext uri="{BB962C8B-B14F-4D97-AF65-F5344CB8AC3E}">
        <p14:creationId xmlns:p14="http://schemas.microsoft.com/office/powerpoint/2010/main" val="327057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cs typeface="Calibri"/>
              </a:rPr>
              <a:t>Note the fruit of those who rejoice in the Lord’s statutes during 2016:</a:t>
            </a:r>
          </a:p>
          <a:p>
            <a:pPr marL="171450" indent="-171450">
              <a:buFont typeface="Arial" panose="020B0604020202020204" pitchFamily="34" charset="0"/>
              <a:buChar char="•"/>
            </a:pPr>
            <a:r>
              <a:rPr lang="en-US" sz="1200" kern="1200" dirty="0">
                <a:solidFill>
                  <a:schemeClr val="tx1"/>
                </a:solidFill>
                <a:effectLst/>
                <a:latin typeface="+mn-lt"/>
                <a:cs typeface="Calibri"/>
              </a:rPr>
              <a:t>A</a:t>
            </a:r>
            <a:r>
              <a:rPr lang="en-US" sz="1200" kern="1200" baseline="0" dirty="0">
                <a:solidFill>
                  <a:schemeClr val="tx1"/>
                </a:solidFill>
                <a:effectLst/>
                <a:latin typeface="+mn-lt"/>
                <a:cs typeface="Calibri"/>
              </a:rPr>
              <a:t>verage w</a:t>
            </a:r>
            <a:r>
              <a:rPr lang="en-US" sz="1200" kern="1200" dirty="0">
                <a:solidFill>
                  <a:schemeClr val="tx1"/>
                </a:solidFill>
                <a:effectLst/>
                <a:latin typeface="+mn-lt"/>
                <a:cs typeface="Calibri"/>
              </a:rPr>
              <a:t>orship attendance in 2016 is down </a:t>
            </a:r>
            <a:r>
              <a:rPr lang="en-US" sz="1200" kern="1200" baseline="0" dirty="0">
                <a:solidFill>
                  <a:schemeClr val="tx1"/>
                </a:solidFill>
                <a:effectLst/>
                <a:latin typeface="+mn-lt"/>
                <a:cs typeface="Calibri"/>
              </a:rPr>
              <a:t>from 42.1% in 2015</a:t>
            </a:r>
          </a:p>
          <a:p>
            <a:pPr marL="171450" indent="-171450">
              <a:buFont typeface="Arial" panose="020B0604020202020204" pitchFamily="34" charset="0"/>
              <a:buChar char="•"/>
            </a:pPr>
            <a:r>
              <a:rPr lang="en-US" sz="1200" kern="1200" baseline="0" dirty="0">
                <a:solidFill>
                  <a:schemeClr val="tx1"/>
                </a:solidFill>
                <a:effectLst/>
                <a:latin typeface="+mn-lt"/>
                <a:cs typeface="Calibri"/>
              </a:rPr>
              <a:t>Average Bible class attendance is down from 15.5% in 2015</a:t>
            </a:r>
          </a:p>
          <a:p>
            <a:pPr marL="171450" indent="-171450">
              <a:buFont typeface="Arial" panose="020B0604020202020204" pitchFamily="34" charset="0"/>
              <a:buChar char="•"/>
            </a:pPr>
            <a:r>
              <a:rPr lang="en-US" sz="1200" kern="1200" baseline="0" dirty="0">
                <a:solidFill>
                  <a:schemeClr val="tx1"/>
                </a:solidFill>
                <a:effectLst/>
                <a:latin typeface="+mn-lt"/>
                <a:cs typeface="Calibri"/>
              </a:rPr>
              <a:t>Personal income to offerings stayed the same. 2.5% income figure—based on WELS 2016 Statistical Report and the U.S. Dept. of Commerce Bureau of Economic Analysis (divided per communicant giving figure for synod by U.S. per capita income).</a:t>
            </a:r>
          </a:p>
          <a:p>
            <a:pPr marL="171450" indent="-171450">
              <a:buFont typeface="Arial" panose="020B0604020202020204" pitchFamily="34" charset="0"/>
              <a:buChar char="•"/>
            </a:pPr>
            <a:r>
              <a:rPr lang="en-US" sz="1200" kern="1200" baseline="0" dirty="0">
                <a:solidFill>
                  <a:schemeClr val="tx1"/>
                </a:solidFill>
                <a:effectLst/>
                <a:latin typeface="+mn-lt"/>
                <a:cs typeface="Calibri"/>
              </a:rPr>
              <a:t>Church offerings given as CMO (based on figures from WELS 2016 Statistical Report) is slightly down from 6.7% in 2015. (CMO + other gifts to WELS = 7.4%.)</a:t>
            </a:r>
          </a:p>
          <a:p>
            <a:pPr marL="0" indent="0">
              <a:buFont typeface="Arial" panose="020B0604020202020204" pitchFamily="34" charset="0"/>
              <a:buNone/>
            </a:pPr>
            <a:endParaRPr lang="en-US" sz="1200" kern="1200" baseline="0" dirty="0">
              <a:solidFill>
                <a:schemeClr val="tx1"/>
              </a:solidFill>
              <a:effectLst/>
              <a:latin typeface="+mn-lt"/>
              <a:cs typeface="Calibri"/>
            </a:endParaRPr>
          </a:p>
          <a:p>
            <a:pPr marL="0" indent="0">
              <a:buFont typeface="Arial" panose="020B0604020202020204" pitchFamily="34" charset="0"/>
              <a:buNone/>
            </a:pPr>
            <a:r>
              <a:rPr lang="en-US" sz="1200" kern="1200" baseline="0" dirty="0">
                <a:solidFill>
                  <a:schemeClr val="tx1"/>
                </a:solidFill>
                <a:effectLst/>
                <a:latin typeface="+mn-lt"/>
                <a:cs typeface="Calibri"/>
              </a:rPr>
              <a:t>There’s room to grow in all these areas; let’s ask our gracious Savior to increase our love for his statutes!</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4</a:t>
            </a:fld>
            <a:endParaRPr lang="en-US"/>
          </a:p>
        </p:txBody>
      </p:sp>
    </p:spTree>
    <p:extLst>
      <p:ext uri="{BB962C8B-B14F-4D97-AF65-F5344CB8AC3E}">
        <p14:creationId xmlns:p14="http://schemas.microsoft.com/office/powerpoint/2010/main" val="244776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truly grateful to our</a:t>
            </a:r>
            <a:r>
              <a:rPr lang="en-US" baseline="0" dirty="0"/>
              <a:t> heavenly Father for the wonderful thank offerings his congregations gave him in 2016 for his worldwide work through our church body! We commend you for your part in encouraging and presenting such gifts! </a:t>
            </a:r>
            <a:r>
              <a:rPr lang="en-US" dirty="0"/>
              <a:t>Christ’s gifts through his people continue to be strong in 2017.</a:t>
            </a:r>
            <a:r>
              <a:rPr lang="en-US" baseline="0" dirty="0"/>
              <a:t> To him be the glory!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5</a:t>
            </a:fld>
            <a:endParaRPr lang="en-US"/>
          </a:p>
        </p:txBody>
      </p:sp>
    </p:spTree>
    <p:extLst>
      <p:ext uri="{BB962C8B-B14F-4D97-AF65-F5344CB8AC3E}">
        <p14:creationId xmlns:p14="http://schemas.microsoft.com/office/powerpoint/2010/main" val="37277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evident that God’s people</a:t>
            </a:r>
            <a:r>
              <a:rPr lang="en-US" baseline="0" dirty="0"/>
              <a:t> g</a:t>
            </a:r>
            <a:r>
              <a:rPr lang="en-US" dirty="0"/>
              <a:t>lorify</a:t>
            </a:r>
            <a:r>
              <a:rPr lang="en-US" baseline="0" dirty="0"/>
              <a:t> our Savior through their Congregation Mission Offerings. The level CMO is truly remarkable when we consider the decline in our communicant population (a loss of 20,000 communicants the past nine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 us ask God for his blessings of contentment, trust, and generosity as we encourage growth in CMO and additional gifts from individuals.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24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not that sufficient resources aren’t available to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CMO has remained level the past nine years, total church offerings have increased 10 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 well to carefully review the portion of offerings that we designate to share our great heritage with precious souls in North America and around the world. To that end, God help us!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30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One challenge a number of our congregations face is capital indebtedness, which has increased 14 percent the past nine years while CMO have remained level.</a:t>
            </a:r>
          </a:p>
          <a:p>
            <a:endParaRPr lang="en-US" dirty="0"/>
          </a:p>
          <a:p>
            <a:r>
              <a:rPr lang="en-US" dirty="0"/>
              <a:t>We pray that the Lord blesses our overall capital debt service so that we retire debts without pulling back support for Christ’s other gospel ministries.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13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setting CMO, we encourage</a:t>
            </a:r>
            <a:r>
              <a:rPr lang="en-US" baseline="0" dirty="0"/>
              <a:t> all our congregations to consider designating 10+percent of general offerings for CMO.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reason? Because you know the grace of our Lord Jesus Christ, and you want to share him with others!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30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325057F-F58E-7844-8D4A-F8B1231BF12B}"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FCC9-B934-0545-8268-2E492E45B4FE}" type="datetimeFigureOut">
              <a:rPr lang="en-US" smtClean="0"/>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91872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42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611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78337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08841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0BDE4-D2C6-8B4C-A209-838828D7BE78}"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69289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9613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BDE4-D2C6-8B4C-A209-838828D7BE78}"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97336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BDE4-D2C6-8B4C-A209-838828D7BE78}"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2801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BDE4-D2C6-8B4C-A209-838828D7BE78}" type="datetimeFigureOut">
              <a:rPr lang="en-US" smtClean="0"/>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55896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25057F-F58E-7844-8D4A-F8B1231BF12B}"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0BDE4-D2C6-8B4C-A209-838828D7BE78}" type="datetimeFigureOut">
              <a:rPr lang="en-US" smtClean="0"/>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1886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BDE4-D2C6-8B4C-A209-838828D7BE78}" type="datetimeFigureOut">
              <a:rPr lang="en-US" smtClean="0"/>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23189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63137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067402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46459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0353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325057F-F58E-7844-8D4A-F8B1231BF12B}" type="datetimeFigureOut">
              <a:rPr lang="en-US" smtClean="0"/>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157858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0314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445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45831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880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78FCC9-B934-0545-8268-2E492E45B4FE}" type="datetimeFigureOut">
              <a:rPr lang="en-US" smtClean="0"/>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796928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5057F-F58E-7844-8D4A-F8B1231BF12B}" type="datetimeFigureOut">
              <a:rPr lang="en-US" smtClean="0"/>
              <a:t>8/4/2017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202EB-5555-F54B-A7DA-CE5E75C2BACA}" type="slidenum">
              <a:rPr lang="en-US" smtClean="0"/>
              <a:t>‹#›</a:t>
            </a:fld>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8/4/2017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6881750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618" y="365125"/>
            <a:ext cx="75391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BDE4-D2C6-8B4C-A209-838828D7BE78}" type="datetimeFigureOut">
              <a:rPr lang="en-US" smtClean="0"/>
              <a:t>8/4/2017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88972-D37A-EF42-B554-E7B4E3203EE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02856" y="365125"/>
            <a:ext cx="3278544" cy="1213138"/>
          </a:xfrm>
          <a:prstGeom prst="rect">
            <a:avLst/>
          </a:prstGeom>
        </p:spPr>
      </p:pic>
      <p:cxnSp>
        <p:nvCxnSpPr>
          <p:cNvPr id="9" name="Straight Connector 8"/>
          <p:cNvCxnSpPr/>
          <p:nvPr userDrawn="1"/>
        </p:nvCxnSpPr>
        <p:spPr>
          <a:xfrm>
            <a:off x="3943927" y="1457182"/>
            <a:ext cx="7409873" cy="9236"/>
          </a:xfrm>
          <a:prstGeom prst="line">
            <a:avLst/>
          </a:prstGeom>
          <a:ln w="38100">
            <a:solidFill>
              <a:srgbClr val="14B6C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8554692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
        <p:nvSpPr>
          <p:cNvPr id="5" name="Title 1"/>
          <p:cNvSpPr>
            <a:spLocks noGrp="1"/>
          </p:cNvSpPr>
          <p:nvPr>
            <p:ph type="ctrTitle"/>
          </p:nvPr>
        </p:nvSpPr>
        <p:spPr>
          <a:xfrm>
            <a:off x="1385455" y="4899748"/>
            <a:ext cx="9144000" cy="625768"/>
          </a:xfrm>
        </p:spPr>
        <p:txBody>
          <a:bodyPr>
            <a:noAutofit/>
          </a:bodyPr>
          <a:lstStyle/>
          <a:p>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6" name="Subtitle 2"/>
          <p:cNvSpPr>
            <a:spLocks noGrp="1"/>
          </p:cNvSpPr>
          <p:nvPr>
            <p:ph type="subTitle" idx="1"/>
          </p:nvPr>
        </p:nvSpPr>
        <p:spPr>
          <a:xfrm>
            <a:off x="1126836" y="5504732"/>
            <a:ext cx="10021455" cy="563562"/>
          </a:xfrm>
        </p:spPr>
        <p:txBody>
          <a:bodyPr>
            <a:noAutofit/>
          </a:bodyPr>
          <a:lstStyle/>
          <a:p>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spTree>
    <p:extLst>
      <p:ext uri="{BB962C8B-B14F-4D97-AF65-F5344CB8AC3E}">
        <p14:creationId xmlns:p14="http://schemas.microsoft.com/office/powerpoint/2010/main" val="414093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4458" y="365125"/>
            <a:ext cx="7686502" cy="1325563"/>
          </a:xfrm>
        </p:spPr>
        <p:txBody>
          <a:bodyPr>
            <a:normAutofit/>
          </a:bodyPr>
          <a:lstStyle/>
          <a:p>
            <a:r>
              <a:rPr lang="en-US" sz="4200" dirty="0"/>
              <a:t>Congregation Mission Offerings</a:t>
            </a:r>
          </a:p>
        </p:txBody>
      </p:sp>
      <p:sp>
        <p:nvSpPr>
          <p:cNvPr id="5" name="Content Placeholder 4"/>
          <p:cNvSpPr>
            <a:spLocks noGrp="1"/>
          </p:cNvSpPr>
          <p:nvPr>
            <p:ph idx="1"/>
          </p:nvPr>
        </p:nvSpPr>
        <p:spPr/>
        <p:txBody>
          <a:bodyPr/>
          <a:lstStyle/>
          <a:p>
            <a:r>
              <a:rPr lang="en-US" sz="4000" i="1" dirty="0"/>
              <a:t>WELS Connection</a:t>
            </a:r>
          </a:p>
          <a:p>
            <a:r>
              <a:rPr lang="en-US" sz="4000" i="1" dirty="0"/>
              <a:t>Together</a:t>
            </a:r>
            <a:r>
              <a:rPr lang="en-US" sz="4000" dirty="0"/>
              <a:t> e-newsletter</a:t>
            </a:r>
          </a:p>
          <a:p>
            <a:r>
              <a:rPr lang="en-US" sz="4000" i="1" dirty="0"/>
              <a:t>Forward in Christ</a:t>
            </a:r>
          </a:p>
          <a:p>
            <a:r>
              <a:rPr lang="en-US" sz="4000" dirty="0"/>
              <a:t>Annual Report</a:t>
            </a:r>
          </a:p>
          <a:p>
            <a:r>
              <a:rPr lang="en-US" sz="4000" dirty="0"/>
              <a:t>Annual CMO setting materials</a:t>
            </a:r>
          </a:p>
          <a:p>
            <a:r>
              <a:rPr lang="en-US" sz="4000" dirty="0"/>
              <a:t>District President videos</a:t>
            </a:r>
          </a:p>
        </p:txBody>
      </p:sp>
      <p:pic>
        <p:nvPicPr>
          <p:cNvPr id="2" name="Picture 1"/>
          <p:cNvPicPr>
            <a:picLocks noChangeAspect="1"/>
          </p:cNvPicPr>
          <p:nvPr/>
        </p:nvPicPr>
        <p:blipFill>
          <a:blip r:embed="rId3"/>
          <a:stretch>
            <a:fillRect/>
          </a:stretch>
        </p:blipFill>
        <p:spPr>
          <a:xfrm>
            <a:off x="8877020" y="1595120"/>
            <a:ext cx="2716451" cy="4135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488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55200" y="5708287"/>
            <a:ext cx="2062480" cy="1046480"/>
          </a:xfrm>
          <a:prstGeom prst="rect">
            <a:avLst/>
          </a:prstGeom>
          <a:solidFill>
            <a:schemeClr val="bg1"/>
          </a:solidFill>
        </p:spPr>
        <p:txBody>
          <a:bodyPr wrap="square" rtlCol="0">
            <a:spAutoFit/>
          </a:bodyPr>
          <a:lstStyle/>
          <a:p>
            <a:endParaRPr lang="en-US" dirty="0"/>
          </a:p>
        </p:txBody>
      </p:sp>
      <p:sp>
        <p:nvSpPr>
          <p:cNvPr id="4" name="Title 3"/>
          <p:cNvSpPr>
            <a:spLocks noGrp="1"/>
          </p:cNvSpPr>
          <p:nvPr>
            <p:ph type="title"/>
          </p:nvPr>
        </p:nvSpPr>
        <p:spPr>
          <a:xfrm>
            <a:off x="3773978" y="365125"/>
            <a:ext cx="7716982" cy="1325563"/>
          </a:xfrm>
        </p:spPr>
        <p:txBody>
          <a:bodyPr>
            <a:normAutofit/>
          </a:bodyPr>
          <a:lstStyle/>
          <a:p>
            <a:r>
              <a:rPr lang="en-US" sz="4200" dirty="0"/>
              <a:t>“One in Christ” Debt Elimination</a:t>
            </a:r>
          </a:p>
        </p:txBody>
      </p:sp>
      <p:sp>
        <p:nvSpPr>
          <p:cNvPr id="5" name="Content Placeholder 4"/>
          <p:cNvSpPr>
            <a:spLocks noGrp="1"/>
          </p:cNvSpPr>
          <p:nvPr>
            <p:ph idx="1"/>
          </p:nvPr>
        </p:nvSpPr>
        <p:spPr>
          <a:xfrm>
            <a:off x="838200" y="1825625"/>
            <a:ext cx="6304878" cy="4351338"/>
          </a:xfrm>
        </p:spPr>
        <p:txBody>
          <a:bodyPr>
            <a:normAutofit fontScale="85000" lnSpcReduction="20000"/>
          </a:bodyPr>
          <a:lstStyle/>
          <a:p>
            <a:pPr>
              <a:lnSpc>
                <a:spcPct val="110000"/>
              </a:lnSpc>
            </a:pPr>
            <a:r>
              <a:rPr lang="en-US" sz="3600" dirty="0"/>
              <a:t>Praise God - the effort to pay off our $4.7 million debt was successful!</a:t>
            </a:r>
          </a:p>
          <a:p>
            <a:pPr>
              <a:lnSpc>
                <a:spcPct val="110000"/>
              </a:lnSpc>
            </a:pPr>
            <a:r>
              <a:rPr lang="en-US" sz="3600" dirty="0"/>
              <a:t>From 7/1/15-6/30/17, 577 congregations and 2,274 individuals and other organizations gave $3.1 million.</a:t>
            </a:r>
          </a:p>
          <a:p>
            <a:pPr>
              <a:lnSpc>
                <a:spcPct val="110000"/>
              </a:lnSpc>
            </a:pPr>
            <a:r>
              <a:rPr lang="en-US" sz="3600" dirty="0"/>
              <a:t>$1.8 million in payments came from the synod budget.</a:t>
            </a:r>
          </a:p>
          <a:p>
            <a:endParaRPr lang="en-US" dirty="0"/>
          </a:p>
        </p:txBody>
      </p:sp>
      <p:pic>
        <p:nvPicPr>
          <p:cNvPr id="2" name="Picture 1"/>
          <p:cNvPicPr>
            <a:picLocks noChangeAspect="1"/>
          </p:cNvPicPr>
          <p:nvPr/>
        </p:nvPicPr>
        <p:blipFill>
          <a:blip r:embed="rId3"/>
          <a:stretch>
            <a:fillRect/>
          </a:stretch>
        </p:blipFill>
        <p:spPr>
          <a:xfrm>
            <a:off x="7712038" y="1493520"/>
            <a:ext cx="3641762" cy="5171440"/>
          </a:xfrm>
          <a:prstGeom prst="rect">
            <a:avLst/>
          </a:prstGeom>
        </p:spPr>
      </p:pic>
    </p:spTree>
    <p:extLst>
      <p:ext uri="{BB962C8B-B14F-4D97-AF65-F5344CB8AC3E}">
        <p14:creationId xmlns:p14="http://schemas.microsoft.com/office/powerpoint/2010/main" val="170641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Individual offerings</a:t>
            </a:r>
          </a:p>
        </p:txBody>
      </p:sp>
      <p:pic>
        <p:nvPicPr>
          <p:cNvPr id="3" name="Picture 2"/>
          <p:cNvPicPr>
            <a:picLocks noChangeAspect="1"/>
          </p:cNvPicPr>
          <p:nvPr/>
        </p:nvPicPr>
        <p:blipFill>
          <a:blip r:embed="rId3"/>
          <a:stretch>
            <a:fillRect/>
          </a:stretch>
        </p:blipFill>
        <p:spPr>
          <a:xfrm>
            <a:off x="2557719" y="1941146"/>
            <a:ext cx="6457189" cy="4293698"/>
          </a:xfrm>
          <a:prstGeom prst="rect">
            <a:avLst/>
          </a:prstGeom>
        </p:spPr>
      </p:pic>
    </p:spTree>
    <p:extLst>
      <p:ext uri="{BB962C8B-B14F-4D97-AF65-F5344CB8AC3E}">
        <p14:creationId xmlns:p14="http://schemas.microsoft.com/office/powerpoint/2010/main" val="259126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Individual offerings</a:t>
            </a:r>
          </a:p>
        </p:txBody>
      </p:sp>
      <p:sp>
        <p:nvSpPr>
          <p:cNvPr id="5" name="Content Placeholder 4"/>
          <p:cNvSpPr>
            <a:spLocks noGrp="1"/>
          </p:cNvSpPr>
          <p:nvPr>
            <p:ph idx="1"/>
          </p:nvPr>
        </p:nvSpPr>
        <p:spPr>
          <a:xfrm>
            <a:off x="838200" y="2140585"/>
            <a:ext cx="10515600" cy="4351338"/>
          </a:xfrm>
        </p:spPr>
        <p:txBody>
          <a:bodyPr/>
          <a:lstStyle/>
          <a:p>
            <a:r>
              <a:rPr lang="en-US" sz="3200" dirty="0"/>
              <a:t>“In fiscal year 2016-17, WELS Christian giving counselors (11.8 full-time equivalents) conducted 3,370 free, confidential visits with God’s people that helped facilitate $5.4 million in gifts received and $45.8 million in gifts expected for WELS ministries.”</a:t>
            </a:r>
          </a:p>
          <a:p>
            <a:endParaRPr lang="en-US" dirty="0"/>
          </a:p>
        </p:txBody>
      </p:sp>
    </p:spTree>
    <p:extLst>
      <p:ext uri="{BB962C8B-B14F-4D97-AF65-F5344CB8AC3E}">
        <p14:creationId xmlns:p14="http://schemas.microsoft.com/office/powerpoint/2010/main" val="246100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Individual offerings</a:t>
            </a:r>
          </a:p>
        </p:txBody>
      </p:sp>
      <p:pic>
        <p:nvPicPr>
          <p:cNvPr id="6" name="Picture 5">
            <a:extLst>
              <a:ext uri="{FF2B5EF4-FFF2-40B4-BE49-F238E27FC236}">
                <a16:creationId xmlns:a16="http://schemas.microsoft.com/office/drawing/2014/main" id="{341205B5-457C-46FB-AD03-1E74F4B017FF}"/>
              </a:ext>
            </a:extLst>
          </p:cNvPr>
          <p:cNvPicPr>
            <a:picLocks noChangeAspect="1"/>
          </p:cNvPicPr>
          <p:nvPr/>
        </p:nvPicPr>
        <p:blipFill>
          <a:blip r:embed="rId3"/>
          <a:stretch>
            <a:fillRect/>
          </a:stretch>
        </p:blipFill>
        <p:spPr>
          <a:xfrm>
            <a:off x="2784256" y="1879136"/>
            <a:ext cx="7253823" cy="45191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85083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Individual offerings</a:t>
            </a:r>
          </a:p>
        </p:txBody>
      </p:sp>
      <p:sp>
        <p:nvSpPr>
          <p:cNvPr id="5" name="Content Placeholder 4"/>
          <p:cNvSpPr>
            <a:spLocks noGrp="1"/>
          </p:cNvSpPr>
          <p:nvPr>
            <p:ph idx="1"/>
          </p:nvPr>
        </p:nvSpPr>
        <p:spPr>
          <a:xfrm>
            <a:off x="644557" y="2051534"/>
            <a:ext cx="6666781" cy="3693050"/>
          </a:xfrm>
        </p:spPr>
        <p:txBody>
          <a:bodyPr>
            <a:normAutofit/>
          </a:bodyPr>
          <a:lstStyle/>
          <a:p>
            <a:pPr marL="0" lvl="0" indent="0">
              <a:buNone/>
            </a:pPr>
            <a:r>
              <a:rPr lang="en-US" sz="3200" b="1" dirty="0"/>
              <a:t>New opportunity: the qualified charitable distribution</a:t>
            </a:r>
          </a:p>
          <a:p>
            <a:pPr marL="0" indent="0">
              <a:buNone/>
            </a:pPr>
            <a:r>
              <a:rPr lang="en-US" sz="3200" dirty="0"/>
              <a:t>Those 70.5 or older can make tax-free gifts to ministry from their IRAs.</a:t>
            </a:r>
          </a:p>
          <a:p>
            <a:pPr marL="0" indent="0">
              <a:buNone/>
            </a:pPr>
            <a:endParaRPr lang="en-US" sz="800" dirty="0"/>
          </a:p>
          <a:p>
            <a:pPr marL="0" indent="0">
              <a:buNone/>
            </a:pPr>
            <a:r>
              <a:rPr lang="en-US" sz="2200" dirty="0"/>
              <a:t>Consider directing required minimum distributions to ministry to save on taxes, then use the cash you would have given to charity for other needs.</a:t>
            </a:r>
          </a:p>
          <a:p>
            <a:pPr marL="0" indent="0">
              <a:buNone/>
            </a:pPr>
            <a:endParaRPr lang="en-US" sz="3200" dirty="0"/>
          </a:p>
          <a:p>
            <a:pPr marL="0" lvl="0" indent="0">
              <a:buNone/>
            </a:pPr>
            <a:endParaRPr lang="en-US" sz="3200" dirty="0"/>
          </a:p>
          <a:p>
            <a:endParaRPr lang="en-US" dirty="0"/>
          </a:p>
        </p:txBody>
      </p:sp>
      <p:pic>
        <p:nvPicPr>
          <p:cNvPr id="2" name="Picture 1"/>
          <p:cNvPicPr>
            <a:picLocks noChangeAspect="1"/>
          </p:cNvPicPr>
          <p:nvPr/>
        </p:nvPicPr>
        <p:blipFill>
          <a:blip r:embed="rId3"/>
          <a:stretch>
            <a:fillRect/>
          </a:stretch>
        </p:blipFill>
        <p:spPr>
          <a:xfrm>
            <a:off x="7303132" y="2051534"/>
            <a:ext cx="4450149" cy="3617746"/>
          </a:xfrm>
          <a:prstGeom prst="ellipse">
            <a:avLst/>
          </a:prstGeom>
          <a:ln>
            <a:noFill/>
          </a:ln>
          <a:effectLst>
            <a:softEdge rad="112500"/>
          </a:effectLst>
        </p:spPr>
      </p:pic>
    </p:spTree>
    <p:extLst>
      <p:ext uri="{BB962C8B-B14F-4D97-AF65-F5344CB8AC3E}">
        <p14:creationId xmlns:p14="http://schemas.microsoft.com/office/powerpoint/2010/main" val="12162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Resources</a:t>
            </a:r>
          </a:p>
        </p:txBody>
      </p:sp>
      <p:sp>
        <p:nvSpPr>
          <p:cNvPr id="5" name="Content Placeholder 4"/>
          <p:cNvSpPr>
            <a:spLocks noGrp="1"/>
          </p:cNvSpPr>
          <p:nvPr>
            <p:ph idx="1"/>
          </p:nvPr>
        </p:nvSpPr>
        <p:spPr>
          <a:xfrm>
            <a:off x="838200" y="1825625"/>
            <a:ext cx="7374147" cy="4351338"/>
          </a:xfrm>
        </p:spPr>
        <p:txBody>
          <a:bodyPr>
            <a:normAutofit fontScale="85000" lnSpcReduction="20000"/>
          </a:bodyPr>
          <a:lstStyle/>
          <a:p>
            <a:pPr marL="0" lvl="0" indent="0">
              <a:buNone/>
            </a:pPr>
            <a:r>
              <a:rPr lang="en-US" sz="3200" i="1" dirty="0"/>
              <a:t>An Encouraging Word</a:t>
            </a:r>
          </a:p>
          <a:p>
            <a:pPr>
              <a:lnSpc>
                <a:spcPct val="120000"/>
              </a:lnSpc>
            </a:pPr>
            <a:r>
              <a:rPr lang="en-US" sz="3200" dirty="0"/>
              <a:t>Tips from those experienced in the area of stewardship</a:t>
            </a:r>
          </a:p>
          <a:p>
            <a:pPr>
              <a:lnSpc>
                <a:spcPct val="120000"/>
              </a:lnSpc>
            </a:pPr>
            <a:r>
              <a:rPr lang="en-US" sz="3200" dirty="0"/>
              <a:t>News and updates on resources</a:t>
            </a:r>
          </a:p>
          <a:p>
            <a:pPr>
              <a:lnSpc>
                <a:spcPct val="120000"/>
              </a:lnSpc>
            </a:pPr>
            <a:r>
              <a:rPr lang="en-US" sz="3200" dirty="0"/>
              <a:t>Prayers for synod ministry</a:t>
            </a:r>
          </a:p>
          <a:p>
            <a:pPr>
              <a:lnSpc>
                <a:spcPct val="120000"/>
              </a:lnSpc>
            </a:pPr>
            <a:r>
              <a:rPr lang="en-US" sz="3200" dirty="0"/>
              <a:t>“Stewardship by the lectionary” devotionals based on weekly readings; share God’s stewardship truths according to the </a:t>
            </a:r>
            <a:r>
              <a:rPr lang="en-US" sz="3200" dirty="0" err="1"/>
              <a:t>pericope</a:t>
            </a:r>
            <a:endParaRPr lang="en-US" sz="3200" dirty="0"/>
          </a:p>
          <a:p>
            <a:pPr>
              <a:lnSpc>
                <a:spcPct val="120000"/>
              </a:lnSpc>
            </a:pPr>
            <a:r>
              <a:rPr lang="en-US" sz="3200" dirty="0"/>
              <a:t>Cut and paste planned giving articles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691" y="1547658"/>
            <a:ext cx="2662069" cy="6642261"/>
          </a:xfrm>
          <a:prstGeom prst="rect">
            <a:avLst/>
          </a:prstGeom>
          <a:effectLst/>
        </p:spPr>
      </p:pic>
    </p:spTree>
    <p:extLst>
      <p:ext uri="{BB962C8B-B14F-4D97-AF65-F5344CB8AC3E}">
        <p14:creationId xmlns:p14="http://schemas.microsoft.com/office/powerpoint/2010/main" val="232739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Resources</a:t>
            </a:r>
          </a:p>
        </p:txBody>
      </p:sp>
      <p:sp>
        <p:nvSpPr>
          <p:cNvPr id="5" name="Content Placeholder 4"/>
          <p:cNvSpPr>
            <a:spLocks noGrp="1"/>
          </p:cNvSpPr>
          <p:nvPr>
            <p:ph idx="1"/>
          </p:nvPr>
        </p:nvSpPr>
        <p:spPr>
          <a:xfrm>
            <a:off x="838200" y="1825625"/>
            <a:ext cx="7262309" cy="4351338"/>
          </a:xfrm>
        </p:spPr>
        <p:txBody>
          <a:bodyPr>
            <a:normAutofit/>
          </a:bodyPr>
          <a:lstStyle/>
          <a:p>
            <a:pPr marL="0" lvl="0" indent="0">
              <a:buNone/>
            </a:pPr>
            <a:r>
              <a:rPr lang="en-US" sz="3000" dirty="0"/>
              <a:t>Stewardship program: </a:t>
            </a:r>
            <a:r>
              <a:rPr lang="en-US" sz="3000" i="1" dirty="0"/>
              <a:t>Joyful Generosity</a:t>
            </a:r>
          </a:p>
          <a:p>
            <a:r>
              <a:rPr lang="en-US" sz="3000" dirty="0"/>
              <a:t>Worship helps</a:t>
            </a:r>
          </a:p>
          <a:p>
            <a:r>
              <a:rPr lang="en-US" sz="3000" dirty="0"/>
              <a:t>Bible study</a:t>
            </a:r>
          </a:p>
          <a:p>
            <a:r>
              <a:rPr lang="en-US" sz="3000" dirty="0"/>
              <a:t>Personal devotions</a:t>
            </a:r>
          </a:p>
          <a:p>
            <a:r>
              <a:rPr lang="en-US" sz="3000" dirty="0"/>
              <a:t>Shares the Bible’s clear teachings on the management of our possessions</a:t>
            </a:r>
          </a:p>
          <a:p>
            <a:endParaRPr lang="en-US" sz="3200" dirty="0"/>
          </a:p>
          <a:p>
            <a:endParaRPr lang="en-US" dirty="0"/>
          </a:p>
        </p:txBody>
      </p:sp>
      <p:pic>
        <p:nvPicPr>
          <p:cNvPr id="2" name="Picture 1"/>
          <p:cNvPicPr>
            <a:picLocks noChangeAspect="1"/>
          </p:cNvPicPr>
          <p:nvPr/>
        </p:nvPicPr>
        <p:blipFill>
          <a:blip r:embed="rId3"/>
          <a:stretch>
            <a:fillRect/>
          </a:stretch>
        </p:blipFill>
        <p:spPr>
          <a:xfrm>
            <a:off x="7897309" y="2318135"/>
            <a:ext cx="3725011" cy="2233593"/>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softEdge rad="12700"/>
          </a:effectLst>
        </p:spPr>
      </p:pic>
    </p:spTree>
    <p:extLst>
      <p:ext uri="{BB962C8B-B14F-4D97-AF65-F5344CB8AC3E}">
        <p14:creationId xmlns:p14="http://schemas.microsoft.com/office/powerpoint/2010/main" val="151585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Resources</a:t>
            </a:r>
          </a:p>
        </p:txBody>
      </p:sp>
      <p:sp>
        <p:nvSpPr>
          <p:cNvPr id="5" name="Content Placeholder 4"/>
          <p:cNvSpPr>
            <a:spLocks noGrp="1"/>
          </p:cNvSpPr>
          <p:nvPr>
            <p:ph idx="1"/>
          </p:nvPr>
        </p:nvSpPr>
        <p:spPr>
          <a:xfrm>
            <a:off x="838200" y="1825625"/>
            <a:ext cx="9789543" cy="4351338"/>
          </a:xfrm>
        </p:spPr>
        <p:txBody>
          <a:bodyPr>
            <a:normAutofit/>
          </a:bodyPr>
          <a:lstStyle/>
          <a:p>
            <a:pPr marL="0" lvl="0" indent="0">
              <a:buNone/>
            </a:pPr>
            <a:r>
              <a:rPr lang="en-US" sz="3200" dirty="0"/>
              <a:t>Congregational planned giving program</a:t>
            </a:r>
          </a:p>
          <a:p>
            <a:r>
              <a:rPr lang="en-US" sz="3200" dirty="0"/>
              <a:t>A guide for encouraging planned giving in your church using synod resources and the assistance of your local giving counselor</a:t>
            </a:r>
          </a:p>
          <a:p>
            <a:r>
              <a:rPr lang="en-US" sz="3200" dirty="0"/>
              <a:t>Includes “quick starts” to promoting planned giving and setting up an endowment as well as more complex options</a:t>
            </a:r>
          </a:p>
          <a:p>
            <a:endParaRPr lang="en-US" sz="3200" dirty="0"/>
          </a:p>
          <a:p>
            <a:endParaRPr lang="en-US" dirty="0"/>
          </a:p>
        </p:txBody>
      </p:sp>
    </p:spTree>
    <p:extLst>
      <p:ext uri="{BB962C8B-B14F-4D97-AF65-F5344CB8AC3E}">
        <p14:creationId xmlns:p14="http://schemas.microsoft.com/office/powerpoint/2010/main" val="267635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Mission and Ministry Sunday</a:t>
            </a:r>
          </a:p>
        </p:txBody>
      </p:sp>
      <p:sp>
        <p:nvSpPr>
          <p:cNvPr id="5" name="Content Placeholder 4"/>
          <p:cNvSpPr>
            <a:spLocks noGrp="1"/>
          </p:cNvSpPr>
          <p:nvPr>
            <p:ph idx="1"/>
          </p:nvPr>
        </p:nvSpPr>
        <p:spPr>
          <a:xfrm>
            <a:off x="838200" y="1825625"/>
            <a:ext cx="9789543" cy="4351338"/>
          </a:xfrm>
        </p:spPr>
        <p:txBody>
          <a:bodyPr>
            <a:normAutofit/>
          </a:bodyPr>
          <a:lstStyle/>
          <a:p>
            <a:r>
              <a:rPr lang="en-US" sz="3200" dirty="0"/>
              <a:t>WELS will provide worship, Bible study, and other resources to aid in traditional-style mission festivals.</a:t>
            </a:r>
          </a:p>
          <a:p>
            <a:r>
              <a:rPr lang="en-US" sz="3200" dirty="0"/>
              <a:t>This is a chance to recommit ourselves toward the Great Commission locally and through the opportunities God gives us as a synod.</a:t>
            </a:r>
          </a:p>
          <a:p>
            <a:r>
              <a:rPr lang="en-US" sz="3200" dirty="0"/>
              <a:t>Special offerings can go to a designation chosen by the congregation or to “WELS Mission and Ministry” to support our daily gospel work.</a:t>
            </a:r>
          </a:p>
          <a:p>
            <a:endParaRPr lang="en-US" sz="3200" dirty="0"/>
          </a:p>
          <a:p>
            <a:endParaRPr lang="en-US" dirty="0"/>
          </a:p>
        </p:txBody>
      </p:sp>
    </p:spTree>
    <p:extLst>
      <p:ext uri="{BB962C8B-B14F-4D97-AF65-F5344CB8AC3E}">
        <p14:creationId xmlns:p14="http://schemas.microsoft.com/office/powerpoint/2010/main" val="229079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915064" y="2575820"/>
            <a:ext cx="8768299" cy="853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WELS Ministry of Christian Giving</a:t>
            </a:r>
          </a:p>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Rev. Kurt Lueneburg</a:t>
            </a:r>
          </a:p>
        </p:txBody>
      </p:sp>
      <p:sp>
        <p:nvSpPr>
          <p:cNvPr id="6" name="Title 1"/>
          <p:cNvSpPr txBox="1">
            <a:spLocks/>
          </p:cNvSpPr>
          <p:nvPr/>
        </p:nvSpPr>
        <p:spPr>
          <a:xfrm>
            <a:off x="2043474" y="599875"/>
            <a:ext cx="7772400"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33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Scriptural encouragement</a:t>
            </a:r>
          </a:p>
        </p:txBody>
      </p:sp>
      <p:sp>
        <p:nvSpPr>
          <p:cNvPr id="5" name="Content Placeholder 4"/>
          <p:cNvSpPr>
            <a:spLocks noGrp="1"/>
          </p:cNvSpPr>
          <p:nvPr>
            <p:ph idx="1"/>
          </p:nvPr>
        </p:nvSpPr>
        <p:spPr/>
        <p:txBody>
          <a:bodyPr>
            <a:normAutofit/>
          </a:bodyPr>
          <a:lstStyle/>
          <a:p>
            <a:pPr marL="0" indent="0">
              <a:buNone/>
            </a:pPr>
            <a:endParaRPr lang="en-US" sz="3600" dirty="0"/>
          </a:p>
          <a:p>
            <a:pPr marL="0" indent="0">
              <a:buNone/>
            </a:pPr>
            <a:r>
              <a:rPr lang="en-US" sz="3600" i="1" dirty="0"/>
              <a:t>For you, God, have heard my vows; you have given me the heritage of those who fear your name </a:t>
            </a:r>
            <a:r>
              <a:rPr lang="en-US" sz="3600" dirty="0"/>
              <a:t>(Psalm 61:5).</a:t>
            </a:r>
          </a:p>
        </p:txBody>
      </p:sp>
    </p:spTree>
    <p:extLst>
      <p:ext uri="{BB962C8B-B14F-4D97-AF65-F5344CB8AC3E}">
        <p14:creationId xmlns:p14="http://schemas.microsoft.com/office/powerpoint/2010/main" val="157585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bwMode="auto">
          <a:xfrm>
            <a:off x="1531189" y="1008991"/>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rgbClr val="FFFFFF"/>
                </a:solidFill>
                <a:effectLst>
                  <a:outerShdw blurRad="50800" dist="38100" dir="2700000" algn="tl" rotWithShape="0">
                    <a:prstClr val="black">
                      <a:alpha val="40000"/>
                    </a:prstClr>
                  </a:outerShdw>
                </a:effectLst>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rgbClr val="00184B"/>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rgbClr val="00184B"/>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rgbClr val="00184B"/>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rgbClr val="00184B"/>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rgbClr val="00184B"/>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rgbClr val="00184B"/>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rgbClr val="00184B"/>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rgbClr val="00184B"/>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rPr>
              <a:t>Thank you!</a:t>
            </a:r>
          </a:p>
        </p:txBody>
      </p:sp>
      <p:sp>
        <p:nvSpPr>
          <p:cNvPr id="3" name="Subtitle 6"/>
          <p:cNvSpPr txBox="1">
            <a:spLocks/>
          </p:cNvSpPr>
          <p:nvPr/>
        </p:nvSpPr>
        <p:spPr bwMode="auto">
          <a:xfrm>
            <a:off x="1554900" y="2643176"/>
            <a:ext cx="6439433"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effectLst>
                  <a:outerShdw blurRad="50800" dist="38100" dir="2700000" algn="tl" rotWithShape="0">
                    <a:prstClr val="black">
                      <a:alpha val="40000"/>
                    </a:prstClr>
                  </a:outerShdw>
                </a:effectLst>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effectLst>
                  <a:outerShdw blurRad="50800" dist="38100" dir="2700000" algn="tl" rotWithShape="0">
                    <a:prstClr val="black">
                      <a:alpha val="40000"/>
                    </a:prstClr>
                  </a:outerShdw>
                </a:effectLst>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effectLst>
                  <a:outerShdw blurRad="50800" dist="38100" dir="2700000" algn="tl" rotWithShape="0">
                    <a:prstClr val="black">
                      <a:alpha val="40000"/>
                    </a:prstClr>
                  </a:outerShdw>
                </a:effectLst>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effectLst>
                  <a:outerShdw blurRad="50800" dist="38100" dir="2700000" algn="tl" rotWithShape="0">
                    <a:prstClr val="black">
                      <a:alpha val="40000"/>
                    </a:prstClr>
                  </a:outerShdw>
                </a:effectLst>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effectLst>
                  <a:outerShdw blurRad="50800" dist="38100" dir="2700000" algn="tl" rotWithShape="0">
                    <a:prstClr val="black">
                      <a:alpha val="40000"/>
                    </a:prstClr>
                  </a:outerShdw>
                </a:effectLst>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rPr>
              <a:t>WELS Ministry of Christian Giving</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ysClr val="window" lastClr="FFFFFF"/>
                </a:solidFill>
                <a:effectLst>
                  <a:outerShdw blurRad="50800" dist="38100" dir="2700000" algn="tl" rotWithShape="0">
                    <a:prstClr val="black">
                      <a:alpha val="40000"/>
                    </a:prstClr>
                  </a:outerShdw>
                </a:effectLst>
                <a:uLnTx/>
                <a:uFillTx/>
                <a:latin typeface="Arial"/>
                <a:ea typeface="ＭＳ Ｐゴシック" charset="0"/>
              </a:rPr>
              <a:t>mcg@wels.net</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rPr>
              <a:t>800-827-5482</a:t>
            </a:r>
          </a:p>
        </p:txBody>
      </p:sp>
    </p:spTree>
    <p:extLst>
      <p:ext uri="{BB962C8B-B14F-4D97-AF65-F5344CB8AC3E}">
        <p14:creationId xmlns:p14="http://schemas.microsoft.com/office/powerpoint/2010/main" val="142039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Scriptural encouragement</a:t>
            </a:r>
          </a:p>
        </p:txBody>
      </p:sp>
      <p:sp>
        <p:nvSpPr>
          <p:cNvPr id="5" name="Content Placeholder 4"/>
          <p:cNvSpPr>
            <a:spLocks noGrp="1"/>
          </p:cNvSpPr>
          <p:nvPr>
            <p:ph idx="1"/>
          </p:nvPr>
        </p:nvSpPr>
        <p:spPr/>
        <p:txBody>
          <a:bodyPr>
            <a:normAutofit/>
          </a:bodyPr>
          <a:lstStyle/>
          <a:p>
            <a:pPr marL="0" indent="0">
              <a:buNone/>
            </a:pPr>
            <a:endParaRPr lang="en-US" sz="3600" dirty="0"/>
          </a:p>
          <a:p>
            <a:pPr marL="0" indent="0">
              <a:buNone/>
            </a:pPr>
            <a:r>
              <a:rPr lang="en-US" sz="3600" i="1" dirty="0"/>
              <a:t>Your statutes are my heritage forever; they are the joy of my heart</a:t>
            </a:r>
            <a:r>
              <a:rPr lang="en-US" sz="3600" dirty="0"/>
              <a:t> (Psalm 119:111).</a:t>
            </a:r>
          </a:p>
        </p:txBody>
      </p:sp>
    </p:spTree>
    <p:extLst>
      <p:ext uri="{BB962C8B-B14F-4D97-AF65-F5344CB8AC3E}">
        <p14:creationId xmlns:p14="http://schemas.microsoft.com/office/powerpoint/2010/main" val="297614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55200" y="5708287"/>
            <a:ext cx="2062480" cy="1046480"/>
          </a:xfrm>
          <a:prstGeom prst="rect">
            <a:avLst/>
          </a:prstGeom>
          <a:solidFill>
            <a:schemeClr val="bg1"/>
          </a:solidFill>
        </p:spPr>
        <p:txBody>
          <a:bodyPr wrap="square" rtlCol="0">
            <a:spAutoFit/>
          </a:bodyPr>
          <a:lstStyle/>
          <a:p>
            <a:endParaRPr lang="en-US" dirty="0"/>
          </a:p>
        </p:txBody>
      </p:sp>
      <p:sp>
        <p:nvSpPr>
          <p:cNvPr id="4" name="Title 3"/>
          <p:cNvSpPr>
            <a:spLocks noGrp="1"/>
          </p:cNvSpPr>
          <p:nvPr>
            <p:ph type="title"/>
          </p:nvPr>
        </p:nvSpPr>
        <p:spPr/>
        <p:txBody>
          <a:bodyPr>
            <a:normAutofit/>
          </a:bodyPr>
          <a:lstStyle/>
          <a:p>
            <a:pPr algn="ctr"/>
            <a:r>
              <a:rPr lang="en-US" dirty="0"/>
              <a:t>Worship and Bible study</a:t>
            </a:r>
          </a:p>
        </p:txBody>
      </p:sp>
      <p:pic>
        <p:nvPicPr>
          <p:cNvPr id="2" name="Picture 1"/>
          <p:cNvPicPr>
            <a:picLocks noChangeAspect="1"/>
          </p:cNvPicPr>
          <p:nvPr/>
        </p:nvPicPr>
        <p:blipFill>
          <a:blip r:embed="rId3"/>
          <a:stretch>
            <a:fillRect/>
          </a:stretch>
        </p:blipFill>
        <p:spPr>
          <a:xfrm>
            <a:off x="223520" y="1690689"/>
            <a:ext cx="7577817" cy="48382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ectangle 9"/>
          <p:cNvSpPr/>
          <p:nvPr/>
        </p:nvSpPr>
        <p:spPr>
          <a:xfrm>
            <a:off x="7801337" y="1690687"/>
            <a:ext cx="4187463" cy="4838289"/>
          </a:xfrm>
          <a:prstGeom prst="rect">
            <a:avLst/>
          </a:prstGeom>
          <a:solidFill>
            <a:srgbClr val="0070C0">
              <a:alpha val="85882"/>
            </a:srgb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a:defRPr/>
            </a:pPr>
            <a:endParaRPr lang="en-US" kern="0">
              <a:solidFill>
                <a:srgbClr val="FF0000"/>
              </a:solidFill>
              <a:latin typeface="Calibri"/>
              <a:ea typeface="ＭＳ Ｐゴシック" charset="0"/>
            </a:endParaRPr>
          </a:p>
        </p:txBody>
      </p:sp>
      <p:sp>
        <p:nvSpPr>
          <p:cNvPr id="11" name="TextBox 10"/>
          <p:cNvSpPr txBox="1"/>
          <p:nvPr/>
        </p:nvSpPr>
        <p:spPr>
          <a:xfrm>
            <a:off x="8116297" y="2105325"/>
            <a:ext cx="3671759" cy="4013406"/>
          </a:xfrm>
          <a:prstGeom prst="rect">
            <a:avLst/>
          </a:prstGeom>
          <a:noFill/>
        </p:spPr>
        <p:txBody>
          <a:bodyPr wrap="square" rtlCol="0">
            <a:spAutoFit/>
          </a:bodyPr>
          <a:lstStyle/>
          <a:p>
            <a:pPr marL="285750" indent="-285750">
              <a:lnSpc>
                <a:spcPct val="130000"/>
              </a:lnSpc>
              <a:buFont typeface="Wingdings" charset="2"/>
              <a:buChar char="§"/>
              <a:defRPr/>
            </a:pPr>
            <a:r>
              <a:rPr lang="en-US" altLang="en-US" sz="2800" dirty="0">
                <a:solidFill>
                  <a:prstClr val="white"/>
                </a:solidFill>
                <a:ea typeface="ＭＳ Ｐゴシック" charset="0"/>
                <a:cs typeface="Arial"/>
              </a:rPr>
              <a:t>41.7% in worship</a:t>
            </a:r>
          </a:p>
          <a:p>
            <a:pPr marL="285750" indent="-285750">
              <a:lnSpc>
                <a:spcPct val="130000"/>
              </a:lnSpc>
              <a:buFont typeface="Wingdings" charset="2"/>
              <a:buChar char="§"/>
              <a:defRPr/>
            </a:pPr>
            <a:r>
              <a:rPr lang="en-US" altLang="en-US" sz="2800" dirty="0">
                <a:solidFill>
                  <a:prstClr val="white"/>
                </a:solidFill>
                <a:ea typeface="ＭＳ Ｐゴシック" charset="0"/>
                <a:cs typeface="Arial"/>
              </a:rPr>
              <a:t>15.2% in Bible class</a:t>
            </a:r>
          </a:p>
          <a:p>
            <a:pPr marL="285750" indent="-285750">
              <a:lnSpc>
                <a:spcPct val="130000"/>
              </a:lnSpc>
              <a:buFont typeface="Wingdings" charset="2"/>
              <a:buChar char="§"/>
              <a:defRPr/>
            </a:pPr>
            <a:r>
              <a:rPr lang="en-US" altLang="en-US" sz="2800" dirty="0">
                <a:solidFill>
                  <a:prstClr val="white"/>
                </a:solidFill>
                <a:ea typeface="ＭＳ Ｐゴシック" charset="0"/>
                <a:cs typeface="Arial"/>
              </a:rPr>
              <a:t>2.5% of income to offerings</a:t>
            </a:r>
          </a:p>
          <a:p>
            <a:pPr marL="285750" indent="-285750">
              <a:lnSpc>
                <a:spcPct val="130000"/>
              </a:lnSpc>
              <a:buFont typeface="Wingdings" charset="2"/>
              <a:buChar char="§"/>
              <a:defRPr/>
            </a:pPr>
            <a:r>
              <a:rPr lang="en-US" altLang="en-US" sz="2800" dirty="0">
                <a:solidFill>
                  <a:prstClr val="white"/>
                </a:solidFill>
                <a:ea typeface="ＭＳ Ｐゴシック" charset="0"/>
                <a:cs typeface="Arial"/>
              </a:rPr>
              <a:t>6.6% of church offerings given as CMO</a:t>
            </a:r>
          </a:p>
        </p:txBody>
      </p:sp>
    </p:spTree>
    <p:extLst>
      <p:ext uri="{BB962C8B-B14F-4D97-AF65-F5344CB8AC3E}">
        <p14:creationId xmlns:p14="http://schemas.microsoft.com/office/powerpoint/2010/main" val="127379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4138" y="365125"/>
            <a:ext cx="8082742" cy="1325563"/>
          </a:xfrm>
        </p:spPr>
        <p:txBody>
          <a:bodyPr>
            <a:normAutofit/>
          </a:bodyPr>
          <a:lstStyle/>
          <a:p>
            <a:r>
              <a:rPr lang="en-US" sz="4200" dirty="0"/>
              <a:t>Congregation Mission Offerings</a:t>
            </a:r>
          </a:p>
        </p:txBody>
      </p:sp>
      <p:sp>
        <p:nvSpPr>
          <p:cNvPr id="5" name="Content Placeholder 4"/>
          <p:cNvSpPr>
            <a:spLocks noGrp="1"/>
          </p:cNvSpPr>
          <p:nvPr>
            <p:ph idx="1"/>
          </p:nvPr>
        </p:nvSpPr>
        <p:spPr/>
        <p:txBody>
          <a:bodyPr>
            <a:normAutofit/>
          </a:bodyPr>
          <a:lstStyle/>
          <a:p>
            <a:pPr>
              <a:lnSpc>
                <a:spcPct val="100000"/>
              </a:lnSpc>
            </a:pPr>
            <a:r>
              <a:rPr lang="en-US" sz="3200" b="1" dirty="0"/>
              <a:t>2016 offerings</a:t>
            </a:r>
            <a:r>
              <a:rPr lang="en-US" sz="3200" dirty="0"/>
              <a:t> totaled $21.1 million</a:t>
            </a:r>
          </a:p>
          <a:p>
            <a:pPr lvl="1">
              <a:lnSpc>
                <a:spcPct val="100000"/>
              </a:lnSpc>
            </a:pPr>
            <a:r>
              <a:rPr lang="en-US" sz="2800" dirty="0"/>
              <a:t>This was 0.3 percent below commitments and 2.1 percent below prior year receipts</a:t>
            </a:r>
          </a:p>
          <a:p>
            <a:pPr>
              <a:lnSpc>
                <a:spcPct val="100000"/>
              </a:lnSpc>
            </a:pPr>
            <a:r>
              <a:rPr lang="en-US" sz="3200" b="1" dirty="0"/>
              <a:t>2017 subscriptions</a:t>
            </a:r>
            <a:r>
              <a:rPr lang="en-US" sz="3200" dirty="0"/>
              <a:t> show an increase of 0.8 percent from 2016 actual offerings</a:t>
            </a:r>
          </a:p>
          <a:p>
            <a:pPr>
              <a:lnSpc>
                <a:spcPct val="100000"/>
              </a:lnSpc>
            </a:pPr>
            <a:r>
              <a:rPr lang="en-US" sz="3200" b="1" dirty="0"/>
              <a:t>2017 offerings</a:t>
            </a:r>
            <a:r>
              <a:rPr lang="en-US" sz="3200" dirty="0"/>
              <a:t> through June are $136,000 (1.4 percent) </a:t>
            </a:r>
            <a:r>
              <a:rPr lang="en-US" sz="3200" u="sng" dirty="0"/>
              <a:t>above</a:t>
            </a:r>
            <a:r>
              <a:rPr lang="en-US" sz="3200" dirty="0"/>
              <a:t> 2016 CMO for the same period</a:t>
            </a:r>
          </a:p>
          <a:p>
            <a:pPr>
              <a:lnSpc>
                <a:spcPct val="100000"/>
              </a:lnSpc>
            </a:pPr>
            <a:r>
              <a:rPr lang="en-US" sz="3200" dirty="0"/>
              <a:t>We thank the Lord and his people for their gifts!</a:t>
            </a:r>
          </a:p>
          <a:p>
            <a:endParaRPr lang="en-US" dirty="0"/>
          </a:p>
        </p:txBody>
      </p:sp>
    </p:spTree>
    <p:extLst>
      <p:ext uri="{BB962C8B-B14F-4D97-AF65-F5344CB8AC3E}">
        <p14:creationId xmlns:p14="http://schemas.microsoft.com/office/powerpoint/2010/main" val="34183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55200" y="5708287"/>
            <a:ext cx="2062480" cy="1046480"/>
          </a:xfrm>
          <a:prstGeom prst="rect">
            <a:avLst/>
          </a:prstGeom>
          <a:solidFill>
            <a:schemeClr val="bg1"/>
          </a:solidFill>
        </p:spPr>
        <p:txBody>
          <a:bodyPr wrap="square" rtlCol="0">
            <a:spAutoFit/>
          </a:bodyPr>
          <a:lstStyle/>
          <a:p>
            <a:endParaRPr lang="en-US" dirty="0"/>
          </a:p>
        </p:txBody>
      </p:sp>
      <p:sp>
        <p:nvSpPr>
          <p:cNvPr id="4" name="Title 3"/>
          <p:cNvSpPr>
            <a:spLocks noGrp="1"/>
          </p:cNvSpPr>
          <p:nvPr>
            <p:ph type="title"/>
          </p:nvPr>
        </p:nvSpPr>
        <p:spPr>
          <a:xfrm>
            <a:off x="3784138" y="365125"/>
            <a:ext cx="7828742" cy="1325563"/>
          </a:xfrm>
        </p:spPr>
        <p:txBody>
          <a:bodyPr>
            <a:normAutofit/>
          </a:bodyPr>
          <a:lstStyle/>
          <a:p>
            <a:r>
              <a:rPr lang="en-US" sz="4200" dirty="0"/>
              <a:t>Congregation Mission Offerings</a:t>
            </a:r>
          </a:p>
        </p:txBody>
      </p:sp>
      <p:sp>
        <p:nvSpPr>
          <p:cNvPr id="2" name="Content Placeholder 1"/>
          <p:cNvSpPr>
            <a:spLocks noGrp="1"/>
          </p:cNvSpPr>
          <p:nvPr>
            <p:ph idx="1"/>
          </p:nvPr>
        </p:nvSpPr>
        <p:spPr/>
        <p:txBody>
          <a:bodyPr/>
          <a:lstStyle/>
          <a:p>
            <a:r>
              <a:rPr lang="en-US" dirty="0"/>
              <a:t>Year to year CMO have remained level.</a:t>
            </a:r>
            <a:endParaRPr lang="en-US" dirty="0">
              <a:highlight>
                <a:srgbClr val="FFFF00"/>
              </a:highlight>
            </a:endParaRPr>
          </a:p>
          <a:p>
            <a:endParaRPr lang="en-US" dirty="0"/>
          </a:p>
        </p:txBody>
      </p:sp>
      <p:pic>
        <p:nvPicPr>
          <p:cNvPr id="6" name="Picture 5"/>
          <p:cNvPicPr>
            <a:picLocks noChangeAspect="1"/>
          </p:cNvPicPr>
          <p:nvPr/>
        </p:nvPicPr>
        <p:blipFill>
          <a:blip r:embed="rId3"/>
          <a:stretch>
            <a:fillRect/>
          </a:stretch>
        </p:blipFill>
        <p:spPr>
          <a:xfrm>
            <a:off x="42868" y="2306320"/>
            <a:ext cx="6081393" cy="4448447"/>
          </a:xfrm>
          <a:prstGeom prst="rect">
            <a:avLst/>
          </a:prstGeom>
        </p:spPr>
      </p:pic>
      <p:pic>
        <p:nvPicPr>
          <p:cNvPr id="3" name="Picture 2"/>
          <p:cNvPicPr>
            <a:picLocks noChangeAspect="1"/>
          </p:cNvPicPr>
          <p:nvPr/>
        </p:nvPicPr>
        <p:blipFill>
          <a:blip r:embed="rId4"/>
          <a:stretch>
            <a:fillRect/>
          </a:stretch>
        </p:blipFill>
        <p:spPr>
          <a:xfrm>
            <a:off x="5992179" y="2803769"/>
            <a:ext cx="5925501" cy="3271911"/>
          </a:xfrm>
          <a:prstGeom prst="rect">
            <a:avLst/>
          </a:prstGeom>
        </p:spPr>
      </p:pic>
    </p:spTree>
    <p:extLst>
      <p:ext uri="{BB962C8B-B14F-4D97-AF65-F5344CB8AC3E}">
        <p14:creationId xmlns:p14="http://schemas.microsoft.com/office/powerpoint/2010/main" val="355737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4618" y="365125"/>
            <a:ext cx="7727142" cy="1325563"/>
          </a:xfrm>
        </p:spPr>
        <p:txBody>
          <a:bodyPr>
            <a:normAutofit/>
          </a:bodyPr>
          <a:lstStyle/>
          <a:p>
            <a:r>
              <a:rPr lang="en-US" sz="4200" dirty="0"/>
              <a:t>Congregation Mission Offerings</a:t>
            </a:r>
          </a:p>
        </p:txBody>
      </p:sp>
      <p:sp>
        <p:nvSpPr>
          <p:cNvPr id="2" name="Content Placeholder 1"/>
          <p:cNvSpPr>
            <a:spLocks noGrp="1"/>
          </p:cNvSpPr>
          <p:nvPr>
            <p:ph idx="1"/>
          </p:nvPr>
        </p:nvSpPr>
        <p:spPr/>
        <p:txBody>
          <a:bodyPr/>
          <a:lstStyle/>
          <a:p>
            <a:r>
              <a:rPr lang="en-US" dirty="0"/>
              <a:t>CMO remains level while total church offerings increased.</a:t>
            </a:r>
            <a:endParaRPr lang="en-US" dirty="0">
              <a:highlight>
                <a:srgbClr val="FFFF00"/>
              </a:highlight>
            </a:endParaRPr>
          </a:p>
          <a:p>
            <a:endParaRPr lang="en-US" dirty="0"/>
          </a:p>
        </p:txBody>
      </p:sp>
      <p:pic>
        <p:nvPicPr>
          <p:cNvPr id="5" name="Picture 4"/>
          <p:cNvPicPr>
            <a:picLocks noChangeAspect="1"/>
          </p:cNvPicPr>
          <p:nvPr/>
        </p:nvPicPr>
        <p:blipFill>
          <a:blip r:embed="rId3"/>
          <a:stretch>
            <a:fillRect/>
          </a:stretch>
        </p:blipFill>
        <p:spPr>
          <a:xfrm>
            <a:off x="2692400" y="2474378"/>
            <a:ext cx="6817220" cy="42210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700788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4298" y="365125"/>
            <a:ext cx="7696662" cy="1325563"/>
          </a:xfrm>
        </p:spPr>
        <p:txBody>
          <a:bodyPr>
            <a:normAutofit/>
          </a:bodyPr>
          <a:lstStyle/>
          <a:p>
            <a:r>
              <a:rPr lang="en-US" sz="4200" dirty="0"/>
              <a:t>Congregation Mission Offerings</a:t>
            </a:r>
          </a:p>
        </p:txBody>
      </p:sp>
      <p:sp>
        <p:nvSpPr>
          <p:cNvPr id="2" name="Content Placeholder 1"/>
          <p:cNvSpPr>
            <a:spLocks noGrp="1"/>
          </p:cNvSpPr>
          <p:nvPr>
            <p:ph idx="1"/>
          </p:nvPr>
        </p:nvSpPr>
        <p:spPr/>
        <p:txBody>
          <a:bodyPr/>
          <a:lstStyle/>
          <a:p>
            <a:r>
              <a:rPr lang="en-US" dirty="0"/>
              <a:t>CMO remains level while capital indebtedness increased.</a:t>
            </a:r>
            <a:endParaRPr lang="en-US" dirty="0">
              <a:highlight>
                <a:srgbClr val="FFFF00"/>
              </a:highlight>
            </a:endParaRPr>
          </a:p>
          <a:p>
            <a:endParaRPr lang="en-US" dirty="0"/>
          </a:p>
        </p:txBody>
      </p:sp>
      <p:pic>
        <p:nvPicPr>
          <p:cNvPr id="3" name="Picture 2"/>
          <p:cNvPicPr>
            <a:picLocks noChangeAspect="1"/>
          </p:cNvPicPr>
          <p:nvPr/>
        </p:nvPicPr>
        <p:blipFill>
          <a:blip r:embed="rId3"/>
          <a:stretch>
            <a:fillRect/>
          </a:stretch>
        </p:blipFill>
        <p:spPr>
          <a:xfrm>
            <a:off x="2418379" y="2367280"/>
            <a:ext cx="7355242" cy="43586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08695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4618" y="365125"/>
            <a:ext cx="7686502" cy="1325563"/>
          </a:xfrm>
        </p:spPr>
        <p:txBody>
          <a:bodyPr>
            <a:normAutofit/>
          </a:bodyPr>
          <a:lstStyle/>
          <a:p>
            <a:r>
              <a:rPr lang="en-US" sz="4200" dirty="0"/>
              <a:t>Congregation Mission Offerings</a:t>
            </a:r>
          </a:p>
        </p:txBody>
      </p:sp>
      <p:sp>
        <p:nvSpPr>
          <p:cNvPr id="5" name="Content Placeholder 4"/>
          <p:cNvSpPr>
            <a:spLocks noGrp="1"/>
          </p:cNvSpPr>
          <p:nvPr>
            <p:ph idx="1"/>
          </p:nvPr>
        </p:nvSpPr>
        <p:spPr/>
        <p:txBody>
          <a:bodyPr/>
          <a:lstStyle/>
          <a:p>
            <a:r>
              <a:rPr lang="en-US" sz="3200" dirty="0"/>
              <a:t>When setting CMO, aim for 10 percent of offerings. If at or above this goal, encourage your congregation to keep increasing.</a:t>
            </a:r>
          </a:p>
          <a:p>
            <a:r>
              <a:rPr lang="en-US" sz="3200" dirty="0"/>
              <a:t>“Excel in this grace of giving….For you know the grace of our Lord Jesus Christ” (2 Corinthians </a:t>
            </a:r>
            <a:r>
              <a:rPr lang="en-US" sz="3200"/>
              <a:t>8:7,9).</a:t>
            </a:r>
            <a:endParaRPr lang="en-US" sz="3200" dirty="0"/>
          </a:p>
          <a:p>
            <a:endParaRPr lang="en-US" dirty="0"/>
          </a:p>
        </p:txBody>
      </p:sp>
    </p:spTree>
    <p:extLst>
      <p:ext uri="{BB962C8B-B14F-4D97-AF65-F5344CB8AC3E}">
        <p14:creationId xmlns:p14="http://schemas.microsoft.com/office/powerpoint/2010/main" val="2937465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dce1381-54c6-4e94-9768-2f8de58d8427">
      <UserInfo>
        <DisplayName>Kurt Lueneburg</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035B0044ED745B44E5D869E6897EB" ma:contentTypeVersion="6" ma:contentTypeDescription="Create a new document." ma:contentTypeScope="" ma:versionID="5ce321e66fe6acadc2544c4a2d667e6b">
  <xsd:schema xmlns:xsd="http://www.w3.org/2001/XMLSchema" xmlns:xs="http://www.w3.org/2001/XMLSchema" xmlns:p="http://schemas.microsoft.com/office/2006/metadata/properties" xmlns:ns2="bdce1381-54c6-4e94-9768-2f8de58d8427" xmlns:ns3="3f8c7e68-76f5-47d8-a210-280a72972cb8" xmlns:ns4="ac28ca45-6f5c-4d0a-988a-ce27831fc4aa" targetNamespace="http://schemas.microsoft.com/office/2006/metadata/properties" ma:root="true" ma:fieldsID="b03346cce8b115c4b742706d2ceaf52d" ns2:_="" ns3:_="" ns4:_="">
    <xsd:import namespace="bdce1381-54c6-4e94-9768-2f8de58d8427"/>
    <xsd:import namespace="3f8c7e68-76f5-47d8-a210-280a72972cb8"/>
    <xsd:import namespace="ac28ca45-6f5c-4d0a-988a-ce27831fc4aa"/>
    <xsd:element name="properties">
      <xsd:complexType>
        <xsd:sequence>
          <xsd:element name="documentManagement">
            <xsd:complexType>
              <xsd:all>
                <xsd:element ref="ns2:SharedWithUsers" minOccurs="0"/>
                <xsd:element ref="ns3:SharingHintHash" minOccurs="0"/>
                <xsd:element ref="ns2: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e1381-54c6-4e94-9768-2f8de58d84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c7e68-76f5-47d8-a210-280a72972cb8"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28ca45-6f5c-4d0a-988a-ce27831fc4a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E1C163-4EC1-4E21-AE7A-ABAEEC723CDA}">
  <ds:schemaRefs>
    <ds:schemaRef ds:uri="http://schemas.microsoft.com/sharepoint/v3/contenttype/forms"/>
  </ds:schemaRefs>
</ds:datastoreItem>
</file>

<file path=customXml/itemProps2.xml><?xml version="1.0" encoding="utf-8"?>
<ds:datastoreItem xmlns:ds="http://schemas.openxmlformats.org/officeDocument/2006/customXml" ds:itemID="{4E1E058D-BFF6-4BD1-B658-334CD70B7616}">
  <ds:schemaRefs>
    <ds:schemaRef ds:uri="http://schemas.openxmlformats.org/package/2006/metadata/core-properties"/>
    <ds:schemaRef ds:uri="ac28ca45-6f5c-4d0a-988a-ce27831fc4aa"/>
    <ds:schemaRef ds:uri="http://purl.org/dc/terms/"/>
    <ds:schemaRef ds:uri="bdce1381-54c6-4e94-9768-2f8de58d8427"/>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3f8c7e68-76f5-47d8-a210-280a72972cb8"/>
    <ds:schemaRef ds:uri="http://www.w3.org/XML/1998/namespace"/>
  </ds:schemaRefs>
</ds:datastoreItem>
</file>

<file path=customXml/itemProps3.xml><?xml version="1.0" encoding="utf-8"?>
<ds:datastoreItem xmlns:ds="http://schemas.openxmlformats.org/officeDocument/2006/customXml" ds:itemID="{E9A4EAF2-7F72-4967-82E0-87BAA91B7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e1381-54c6-4e94-9768-2f8de58d8427"/>
    <ds:schemaRef ds:uri="3f8c7e68-76f5-47d8-a210-280a72972cb8"/>
    <ds:schemaRef ds:uri="ac28ca45-6f5c-4d0a-988a-ce27831fc4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710</TotalTime>
  <Words>1830</Words>
  <Application>Microsoft Office PowerPoint</Application>
  <PresentationFormat>Widescreen</PresentationFormat>
  <Paragraphs>152</Paragraphs>
  <Slides>21</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ＭＳ Ｐゴシック</vt:lpstr>
      <vt:lpstr>Arial</vt:lpstr>
      <vt:lpstr>Calibri</vt:lpstr>
      <vt:lpstr>Wingdings</vt:lpstr>
      <vt:lpstr>Office Theme</vt:lpstr>
      <vt:lpstr>Custom Design</vt:lpstr>
      <vt:lpstr>1_Custom Design</vt:lpstr>
      <vt:lpstr>64th Biennial Convention of the</vt:lpstr>
      <vt:lpstr>PowerPoint Presentation</vt:lpstr>
      <vt:lpstr>Scriptural encouragement</vt:lpstr>
      <vt:lpstr>Worship and Bible study</vt:lpstr>
      <vt:lpstr>Congregation Mission Offerings</vt:lpstr>
      <vt:lpstr>Congregation Mission Offerings</vt:lpstr>
      <vt:lpstr>Congregation Mission Offerings</vt:lpstr>
      <vt:lpstr>Congregation Mission Offerings</vt:lpstr>
      <vt:lpstr>Congregation Mission Offerings</vt:lpstr>
      <vt:lpstr>Congregation Mission Offerings</vt:lpstr>
      <vt:lpstr>“One in Christ” Debt Elimination</vt:lpstr>
      <vt:lpstr>Individual offerings</vt:lpstr>
      <vt:lpstr>Individual offerings</vt:lpstr>
      <vt:lpstr>Individual offerings</vt:lpstr>
      <vt:lpstr>Individual offerings</vt:lpstr>
      <vt:lpstr>Resources</vt:lpstr>
      <vt:lpstr>Resources</vt:lpstr>
      <vt:lpstr>Resources</vt:lpstr>
      <vt:lpstr>Mission and Ministry Sunday</vt:lpstr>
      <vt:lpstr>Scriptural encouragement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Kurt Lueneburg</cp:lastModifiedBy>
  <cp:revision>72</cp:revision>
  <dcterms:created xsi:type="dcterms:W3CDTF">2017-03-09T20:59:43Z</dcterms:created>
  <dcterms:modified xsi:type="dcterms:W3CDTF">2017-08-04T19:30:31Z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0x01010088E035B0044ED745B44E5D869E6897EB</vt:lpwstr>
  </property>
</Properties>
</file>