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4" r:id="rId6"/>
  </p:sldMasterIdLst>
  <p:notesMasterIdLst>
    <p:notesMasterId r:id="rId20"/>
  </p:notesMasterIdLst>
  <p:sldIdLst>
    <p:sldId id="256" r:id="rId7"/>
    <p:sldId id="257" r:id="rId8"/>
    <p:sldId id="265" r:id="rId9"/>
    <p:sldId id="271" r:id="rId10"/>
    <p:sldId id="264" r:id="rId11"/>
    <p:sldId id="266" r:id="rId12"/>
    <p:sldId id="267" r:id="rId13"/>
    <p:sldId id="268" r:id="rId14"/>
    <p:sldId id="261" r:id="rId15"/>
    <p:sldId id="258" r:id="rId16"/>
    <p:sldId id="269" r:id="rId17"/>
    <p:sldId id="27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67"/>
    <p:restoredTop sz="94615"/>
  </p:normalViewPr>
  <p:slideViewPr>
    <p:cSldViewPr snapToGrid="0" snapToObjects="1">
      <p:cViewPr varScale="1">
        <p:scale>
          <a:sx n="70" d="100"/>
          <a:sy n="70" d="100"/>
        </p:scale>
        <p:origin x="9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F514D-A94B-E24D-9D4C-776F4E9DB6D5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1A1C-7419-0243-906D-BDC1F643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618" y="365125"/>
            <a:ext cx="753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6" y="365125"/>
            <a:ext cx="3278544" cy="121313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943927" y="1457182"/>
            <a:ext cx="7409873" cy="9236"/>
          </a:xfrm>
          <a:prstGeom prst="line">
            <a:avLst/>
          </a:prstGeom>
          <a:ln w="38100">
            <a:solidFill>
              <a:srgbClr val="14B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413" y="5906222"/>
            <a:ext cx="1589587" cy="5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5455" y="4899748"/>
            <a:ext cx="9144000" cy="625768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26836" y="5504732"/>
            <a:ext cx="10021455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</p:spTree>
    <p:extLst>
      <p:ext uri="{BB962C8B-B14F-4D97-AF65-F5344CB8AC3E}">
        <p14:creationId xmlns:p14="http://schemas.microsoft.com/office/powerpoint/2010/main" val="414093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450" y="1625599"/>
            <a:ext cx="6777038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Reformation bulletin</a:t>
            </a:r>
            <a:endParaRPr lang="en-US" sz="4800" dirty="0"/>
          </a:p>
        </p:txBody>
      </p:sp>
      <p:pic>
        <p:nvPicPr>
          <p:cNvPr id="6" name="Picture 5" descr="Macintosh HD:Users:braunj:Desktop:1300438_REF Bulletin_11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 b="1190"/>
          <a:stretch/>
        </p:blipFill>
        <p:spPr bwMode="auto">
          <a:xfrm>
            <a:off x="242888" y="400050"/>
            <a:ext cx="4672929" cy="6015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550" y="167544"/>
            <a:ext cx="11007450" cy="1536738"/>
          </a:xfrm>
        </p:spPr>
        <p:txBody>
          <a:bodyPr/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resources</a:t>
            </a:r>
            <a:br>
              <a:rPr lang="en-US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908">
            <a:off x="256950" y="1181022"/>
            <a:ext cx="3343988" cy="49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2110" r="7750" b="5351"/>
          <a:stretch/>
        </p:blipFill>
        <p:spPr bwMode="auto">
          <a:xfrm rot="619783">
            <a:off x="6035924" y="1442469"/>
            <a:ext cx="3216754" cy="477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2144" r="9031" b="5507"/>
          <a:stretch/>
        </p:blipFill>
        <p:spPr bwMode="auto">
          <a:xfrm rot="20839168">
            <a:off x="3280568" y="1484821"/>
            <a:ext cx="3192866" cy="478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516">
            <a:off x="8684414" y="1548595"/>
            <a:ext cx="3434274" cy="497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0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50" y="153951"/>
            <a:ext cx="11007450" cy="1536738"/>
          </a:xfrm>
        </p:spPr>
        <p:txBody>
          <a:bodyPr/>
          <a:lstStyle/>
          <a:p>
            <a:pPr algn="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in Christ</a:t>
            </a:r>
            <a:b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October issue</a:t>
            </a:r>
            <a:endParaRPr lang="en-US" sz="3600" dirty="0"/>
          </a:p>
        </p:txBody>
      </p:sp>
      <p:pic>
        <p:nvPicPr>
          <p:cNvPr id="4" name="Picture 3" descr="FIC_COVER_l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0" y="168239"/>
            <a:ext cx="5007569" cy="6502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5474" y="1725243"/>
            <a:ext cx="57917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Articles focusing on Reformation themes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full pages of Reformation information with contemporary confessions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Four-page Reformation timeline </a:t>
            </a:r>
            <a:r>
              <a:rPr lang="en-US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pull-out</a:t>
            </a:r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99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1235" y="1150145"/>
            <a:ext cx="5190189" cy="4129086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WELS Reformation 500 Committee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6650" y="1879679"/>
            <a:ext cx="500283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Braun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Curtis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Jahn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Bryan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Gerlach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Koelpin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Koelpin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Korthals</a:t>
            </a:r>
            <a:endParaRPr 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2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1319157" y="2544916"/>
            <a:ext cx="9221034" cy="260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REFORMATION 500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43474" y="599875"/>
            <a:ext cx="7772400" cy="481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28512" y="1060122"/>
            <a:ext cx="10066517" cy="434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61454" y="1794777"/>
            <a:ext cx="5545375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33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634974" y="68871"/>
            <a:ext cx="11025475" cy="1621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educate and to reach out</a:t>
            </a:r>
          </a:p>
        </p:txBody>
      </p:sp>
      <p:pic>
        <p:nvPicPr>
          <p:cNvPr id="4" name="Picture 3" descr="Reformation Logo CLR_1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1" y="1205204"/>
            <a:ext cx="3167617" cy="5428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4599" y="966903"/>
            <a:ext cx="9193300" cy="4623937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7294" y="1967002"/>
            <a:ext cx="7309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Reformation 500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 congregations and schools</a:t>
            </a:r>
          </a:p>
        </p:txBody>
      </p:sp>
    </p:spTree>
    <p:extLst>
      <p:ext uri="{BB962C8B-B14F-4D97-AF65-F5344CB8AC3E}">
        <p14:creationId xmlns:p14="http://schemas.microsoft.com/office/powerpoint/2010/main" val="54133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61536"/>
            <a:ext cx="12192000" cy="1433015"/>
          </a:xfrm>
          <a:prstGeom prst="rect">
            <a:avLst/>
          </a:prstGeom>
          <a:solidFill>
            <a:schemeClr val="bg2">
              <a:lumMod val="1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152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Reformation: Grace, Faith, Scripture</a:t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Augsburg Confession Video Clip</a:t>
            </a:r>
          </a:p>
        </p:txBody>
      </p:sp>
    </p:spTree>
    <p:extLst>
      <p:ext uri="{BB962C8B-B14F-4D97-AF65-F5344CB8AC3E}">
        <p14:creationId xmlns:p14="http://schemas.microsoft.com/office/powerpoint/2010/main" val="238252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06757" y="809741"/>
            <a:ext cx="9193300" cy="4623937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433" y="27915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Return to Grace</a:t>
            </a:r>
            <a:br>
              <a:rPr lang="en-US" sz="48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dirty="0"/>
          </a:p>
        </p:txBody>
      </p:sp>
      <p:pic>
        <p:nvPicPr>
          <p:cNvPr id="5" name="Picture 4" descr="AReturnToGrace_KeyImage__BEL_Poster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06642"/>
            <a:ext cx="5010411" cy="6683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3979" y="1564243"/>
            <a:ext cx="59485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the new Luther movie at a local movie theater</a:t>
            </a:r>
          </a:p>
          <a:p>
            <a:endParaRPr 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for congregation</a:t>
            </a:r>
          </a:p>
          <a:p>
            <a:endParaRPr 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for prospects</a:t>
            </a:r>
          </a:p>
          <a:p>
            <a:endParaRPr 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wels.newluthermovie.com</a:t>
            </a:r>
            <a:endPara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kern="1200" dirty="0">
              <a:solidFill>
                <a:srgbClr val="800000"/>
              </a:solidFill>
            </a:endParaRPr>
          </a:p>
          <a:p>
            <a:endParaRPr lang="en-US" kern="1200" dirty="0"/>
          </a:p>
          <a:p>
            <a:endParaRPr lang="en-US" kern="1200" dirty="0"/>
          </a:p>
          <a:p>
            <a:endParaRPr lang="en-US" kern="1200" dirty="0"/>
          </a:p>
          <a:p>
            <a:endParaRPr lang="en-US" kern="1200" dirty="0"/>
          </a:p>
          <a:p>
            <a:endParaRPr lang="en-US" kern="1200" dirty="0"/>
          </a:p>
          <a:p>
            <a:endParaRPr lang="en-US" kern="1200" dirty="0"/>
          </a:p>
          <a:p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76277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64615" y="1035822"/>
            <a:ext cx="4894256" cy="4176050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orient="vert"/>
          </p:nvPr>
        </p:nvSpPr>
        <p:spPr>
          <a:xfrm rot="16200000">
            <a:off x="5562922" y="-3485509"/>
            <a:ext cx="1272408" cy="8585341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Return to Grace resources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orient="vert" idx="1"/>
          </p:nvPr>
        </p:nvSpPr>
        <p:spPr>
          <a:xfrm rot="16200000">
            <a:off x="8876720" y="1507547"/>
            <a:ext cx="2115290" cy="323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Four-lesson Bible study with 10-minute video clips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0"/>
          <a:stretch/>
        </p:blipFill>
        <p:spPr bwMode="auto">
          <a:xfrm>
            <a:off x="246598" y="1257628"/>
            <a:ext cx="3210977" cy="4709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50"/>
          <a:stretch/>
        </p:blipFill>
        <p:spPr bwMode="auto">
          <a:xfrm>
            <a:off x="4053940" y="1257628"/>
            <a:ext cx="3361459" cy="47299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6598" y="5012955"/>
            <a:ext cx="3210977" cy="954107"/>
          </a:xfrm>
          <a:prstGeom prst="rect">
            <a:avLst/>
          </a:prstGeom>
          <a:solidFill>
            <a:schemeClr val="bg2">
              <a:lumMod val="2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DVD available in fall</a:t>
            </a:r>
          </a:p>
        </p:txBody>
      </p:sp>
    </p:spTree>
    <p:extLst>
      <p:ext uri="{BB962C8B-B14F-4D97-AF65-F5344CB8AC3E}">
        <p14:creationId xmlns:p14="http://schemas.microsoft.com/office/powerpoint/2010/main" val="179499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3930" y="600076"/>
            <a:ext cx="8154917" cy="6915149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5991" y="14115"/>
            <a:ext cx="10934700" cy="1325563"/>
          </a:xfrm>
        </p:spPr>
        <p:txBody>
          <a:bodyPr>
            <a:no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Reformation: Grace, Faith, Scripture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08287" y="1520824"/>
            <a:ext cx="7332292" cy="52419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adaptable resource</a:t>
            </a:r>
          </a:p>
          <a:p>
            <a:pPr marL="0" indent="0">
              <a:buNone/>
            </a:pPr>
            <a:r>
              <a:rPr lang="en-US" sz="5100" dirty="0"/>
              <a:t>Includes:</a:t>
            </a:r>
          </a:p>
          <a:p>
            <a:pPr marL="285750" indent="-285750"/>
            <a:r>
              <a:rPr lang="en-US" sz="5100" dirty="0"/>
              <a:t>12 vignettes (3-4 minutes)</a:t>
            </a:r>
          </a:p>
          <a:p>
            <a:pPr marL="285750" indent="-285750"/>
            <a:endParaRPr lang="en-US" sz="5100" dirty="0"/>
          </a:p>
          <a:p>
            <a:pPr marL="285750" indent="-285750"/>
            <a:r>
              <a:rPr lang="en-US" sz="5100" dirty="0"/>
              <a:t>A short Bible study on each vignette</a:t>
            </a:r>
          </a:p>
          <a:p>
            <a:pPr marL="285750" indent="-285750"/>
            <a:endParaRPr lang="en-US" sz="5100" dirty="0"/>
          </a:p>
          <a:p>
            <a:pPr marL="285750" indent="-285750"/>
            <a:r>
              <a:rPr lang="en-US" sz="5100" dirty="0"/>
              <a:t>A longer Bible study on each vignette</a:t>
            </a:r>
          </a:p>
          <a:p>
            <a:pPr marL="285750" indent="-285750"/>
            <a:endParaRPr lang="en-US" sz="5100" dirty="0"/>
          </a:p>
          <a:p>
            <a:pPr marL="285750" indent="-285750"/>
            <a:r>
              <a:rPr lang="en-US" sz="5100" dirty="0"/>
              <a:t>Digital bulletin inserts  </a:t>
            </a:r>
          </a:p>
          <a:p>
            <a:pPr marL="0" indent="0">
              <a:buNone/>
            </a:pPr>
            <a:r>
              <a:rPr lang="en-US" sz="5100" dirty="0"/>
              <a:t>       (color and </a:t>
            </a:r>
            <a:r>
              <a:rPr lang="en-US" sz="5100" dirty="0" err="1"/>
              <a:t>grayscale</a:t>
            </a:r>
            <a:r>
              <a:rPr lang="en-US" sz="5100" dirty="0"/>
              <a:t>)</a:t>
            </a:r>
          </a:p>
          <a:p>
            <a:pPr marL="285750" indent="-285750"/>
            <a:endParaRPr lang="en-US" sz="5100" dirty="0"/>
          </a:p>
          <a:p>
            <a:pPr marL="285750" indent="-285750"/>
            <a:r>
              <a:rPr lang="en-US" sz="5100" dirty="0"/>
              <a:t>Promotional tool kit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8"/>
          <a:stretch/>
        </p:blipFill>
        <p:spPr bwMode="auto">
          <a:xfrm>
            <a:off x="7486651" y="1200320"/>
            <a:ext cx="3969752" cy="5562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2000" sy="102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21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23539" y="428625"/>
            <a:ext cx="7397680" cy="6915149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50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 Then—Lutherans Today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862" y="1360610"/>
            <a:ext cx="6078766" cy="53402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resource for children</a:t>
            </a:r>
          </a:p>
          <a:p>
            <a:pPr marL="0" indent="0">
              <a:buNone/>
            </a:pPr>
            <a:r>
              <a:rPr lang="en-US" dirty="0"/>
              <a:t>Includes:</a:t>
            </a:r>
          </a:p>
          <a:p>
            <a:pPr marL="285750" indent="-285750"/>
            <a:r>
              <a:rPr lang="en-US" dirty="0"/>
              <a:t>A 25-minute film on Luther’s life</a:t>
            </a:r>
          </a:p>
          <a:p>
            <a:pPr marL="457200" lvl="1" indent="0">
              <a:buNone/>
            </a:pPr>
            <a:r>
              <a:rPr lang="en-US" i="1" dirty="0"/>
              <a:t> God’s Plan for Luther and Me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Classroom activities (two levels)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Songs for children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Stained-glass video presentations accompanied by the music of </a:t>
            </a:r>
            <a:r>
              <a:rPr lang="en-US" dirty="0" err="1"/>
              <a:t>Koine</a:t>
            </a: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Interactive digital activities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16433" r="20046" b="19560"/>
          <a:stretch/>
        </p:blipFill>
        <p:spPr bwMode="auto">
          <a:xfrm>
            <a:off x="7443792" y="1071563"/>
            <a:ext cx="4068982" cy="5629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3896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8789" y="4800600"/>
            <a:ext cx="6386512" cy="1860512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559" y="337912"/>
            <a:ext cx="910130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Sunday emphasis</a:t>
            </a:r>
          </a:p>
          <a:p>
            <a:pPr marL="742950" lvl="1" indent="-285750">
              <a:buFont typeface="Wingdings" charset="2"/>
              <a:buChar char="²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5, 2017: Scripture Alone</a:t>
            </a:r>
          </a:p>
          <a:p>
            <a:pPr marL="742950" lvl="1" indent="-285750">
              <a:buFont typeface="Wingdings" charset="2"/>
              <a:buChar char="²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26, 2017: Christ Alone </a:t>
            </a:r>
          </a:p>
          <a:p>
            <a:pPr marL="742950" lvl="1" indent="-285750">
              <a:buFont typeface="Wingdings" charset="2"/>
              <a:buChar char="²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17, 2017: Grace Alone</a:t>
            </a:r>
          </a:p>
          <a:p>
            <a:pPr marL="742950" lvl="1" indent="-285750">
              <a:buFont typeface="Wingdings" charset="2"/>
              <a:buChar char="²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7, 2018: Faith Alone</a:t>
            </a:r>
          </a:p>
          <a:p>
            <a:endPara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and encouragement for members to invite friends and relatives.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to invite prospects and neighbors.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worship resources friendly to visitors for each Sunday.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Sermon resources for each Sunday.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Promotion, invitation, and follow-up materials.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Adaptable for individual congregation’s use and schedule.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by Commission on Evangelism and Home Mission</a:t>
            </a:r>
            <a:r>
              <a:rPr lang="en-US" sz="2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</a:t>
            </a:r>
          </a:p>
          <a:p>
            <a:br>
              <a:rPr lang="en-US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free: download at</a:t>
            </a:r>
          </a:p>
          <a:p>
            <a:pPr algn="ctr"/>
            <a:r>
              <a:rPr lang="en-US" sz="2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wels.net</a:t>
            </a:r>
            <a:r>
              <a:rPr lang="en-US" sz="2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/reformation500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8042" y="234412"/>
            <a:ext cx="42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resources</a:t>
            </a:r>
          </a:p>
        </p:txBody>
      </p:sp>
    </p:spTree>
    <p:extLst>
      <p:ext uri="{BB962C8B-B14F-4D97-AF65-F5344CB8AC3E}">
        <p14:creationId xmlns:p14="http://schemas.microsoft.com/office/powerpoint/2010/main" val="341834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34AEA414FAF4496BFA504F29260E4" ma:contentTypeVersion="0" ma:contentTypeDescription="Create a new document." ma:contentTypeScope="" ma:versionID="e30edb57d3c9307b3f96e2cc6dc630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C050D3-E635-4DD1-988B-108B888386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E1C163-4EC1-4E21-AE7A-ABAEEC723C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1E058D-BFF6-4BD1-B658-334CD70B761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307</Words>
  <Application>Microsoft Office PowerPoint</Application>
  <PresentationFormat>Widescreen</PresentationFormat>
  <Paragraphs>84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Custom Design</vt:lpstr>
      <vt:lpstr>1_Custom Design</vt:lpstr>
      <vt:lpstr>64th Biennial Convention of the</vt:lpstr>
      <vt:lpstr>PowerPoint Presentation</vt:lpstr>
      <vt:lpstr>PowerPoint Presentation</vt:lpstr>
      <vt:lpstr>Reformation: Grace, Faith, Scripture Augsburg Confession Video Clip</vt:lpstr>
      <vt:lpstr>A Return to Grace </vt:lpstr>
      <vt:lpstr>A Return to Grace resources</vt:lpstr>
      <vt:lpstr>Reformation: Grace, Faith, Scripture</vt:lpstr>
      <vt:lpstr>Luther Then—Lutherans Today</vt:lpstr>
      <vt:lpstr>PowerPoint Presentation</vt:lpstr>
      <vt:lpstr>Special Reformation bulletin</vt:lpstr>
      <vt:lpstr>Additional resources </vt:lpstr>
      <vt:lpstr>Forward in Christ Special October issue</vt:lpstr>
      <vt:lpstr>WELS Reformation 500 Committee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Sarah Proeber</cp:lastModifiedBy>
  <cp:revision>28</cp:revision>
  <dcterms:created xsi:type="dcterms:W3CDTF">2017-03-09T20:59:43Z</dcterms:created>
  <dcterms:modified xsi:type="dcterms:W3CDTF">2017-07-25T01:13:17Z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0x01010024934AEA414FAF4496BFA504F29260E4</vt:lpwstr>
  </property>
</Properties>
</file>