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64" r:id="rId6"/>
  </p:sldMasterIdLst>
  <p:notesMasterIdLst>
    <p:notesMasterId r:id="rId40"/>
  </p:notesMasterIdLst>
  <p:handoutMasterIdLst>
    <p:handoutMasterId r:id="rId41"/>
  </p:handoutMasterIdLst>
  <p:sldIdLst>
    <p:sldId id="256" r:id="rId7"/>
    <p:sldId id="257" r:id="rId8"/>
    <p:sldId id="263" r:id="rId9"/>
    <p:sldId id="265" r:id="rId10"/>
    <p:sldId id="258" r:id="rId11"/>
    <p:sldId id="261" r:id="rId12"/>
    <p:sldId id="262" r:id="rId13"/>
    <p:sldId id="267" r:id="rId14"/>
    <p:sldId id="268" r:id="rId15"/>
    <p:sldId id="269" r:id="rId16"/>
    <p:sldId id="272" r:id="rId17"/>
    <p:sldId id="266" r:id="rId18"/>
    <p:sldId id="271" r:id="rId19"/>
    <p:sldId id="270" r:id="rId20"/>
    <p:sldId id="273" r:id="rId21"/>
    <p:sldId id="274" r:id="rId22"/>
    <p:sldId id="276" r:id="rId23"/>
    <p:sldId id="279" r:id="rId24"/>
    <p:sldId id="275" r:id="rId25"/>
    <p:sldId id="277" r:id="rId26"/>
    <p:sldId id="278" r:id="rId27"/>
    <p:sldId id="280" r:id="rId28"/>
    <p:sldId id="284" r:id="rId29"/>
    <p:sldId id="285" r:id="rId30"/>
    <p:sldId id="281" r:id="rId31"/>
    <p:sldId id="283" r:id="rId32"/>
    <p:sldId id="282" r:id="rId33"/>
    <p:sldId id="287" r:id="rId34"/>
    <p:sldId id="290" r:id="rId35"/>
    <p:sldId id="289" r:id="rId36"/>
    <p:sldId id="288" r:id="rId37"/>
    <p:sldId id="291" r:id="rId38"/>
    <p:sldId id="25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B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91" autoAdjust="0"/>
    <p:restoredTop sz="98851" autoAdjust="0"/>
  </p:normalViewPr>
  <p:slideViewPr>
    <p:cSldViewPr snapToGrid="0" snapToObjects="1">
      <p:cViewPr varScale="1">
        <p:scale>
          <a:sx n="74" d="100"/>
          <a:sy n="74" d="100"/>
        </p:scale>
        <p:origin x="81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FFEE95-DFE2-4A94-9456-651A3F7E3831}" type="datetimeFigureOut">
              <a:rPr lang="en-US" smtClean="0"/>
              <a:t>7/24/2017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BC7F04-430B-49D1-BAB7-D8AB155B1F7F}" type="slidenum">
              <a:rPr lang="en-US" smtClean="0"/>
              <a:t>‹#›</a:t>
            </a:fld>
            <a:endParaRPr lang="en-US"/>
          </a:p>
        </p:txBody>
      </p:sp>
    </p:spTree>
    <p:extLst>
      <p:ext uri="{BB962C8B-B14F-4D97-AF65-F5344CB8AC3E}">
        <p14:creationId xmlns:p14="http://schemas.microsoft.com/office/powerpoint/2010/main" val="2384072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F514D-A94B-E24D-9D4C-776F4E9DB6D5}" type="datetimeFigureOut">
              <a:rPr lang="en-US" smtClean="0"/>
              <a:t>7/24/2017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31A1C-7419-0243-906D-BDC1F643DC46}" type="slidenum">
              <a:rPr lang="en-US" smtClean="0"/>
              <a:t>‹#›</a:t>
            </a:fld>
            <a:endParaRPr lang="en-US"/>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24024E-813A-4B7F-9C3D-25BD5E33B866}" type="slidenum">
              <a:rPr lang="en-US" altLang="en-US">
                <a:solidFill>
                  <a:srgbClr val="000000"/>
                </a:solidFill>
                <a:latin typeface="Arial" panose="020B0604020202020204" pitchFamily="34" charset="0"/>
              </a:rPr>
              <a:pPr>
                <a:spcBef>
                  <a:spcPct val="0"/>
                </a:spcBef>
              </a:pPr>
              <a:t>4</a:t>
            </a:fld>
            <a:endParaRPr lang="en-US" altLang="en-US">
              <a:solidFill>
                <a:srgbClr val="000000"/>
              </a:solidFill>
              <a:latin typeface="Arial" panose="020B0604020202020204" pitchFamily="34" charset="0"/>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Read this verse together.</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It starts with the word “THEREFORE”.</a:t>
            </a:r>
          </a:p>
          <a:p>
            <a:pPr eaLnBrk="1" hangingPunct="1">
              <a:spcBef>
                <a:spcPct val="0"/>
              </a:spcBef>
            </a:pPr>
            <a:r>
              <a:rPr lang="en-US" altLang="en-US" dirty="0">
                <a:latin typeface="Arial" panose="020B0604020202020204" pitchFamily="34" charset="0"/>
              </a:rPr>
              <a:t>In school I was always taught when I see the word therefore, to always ask, </a:t>
            </a:r>
          </a:p>
          <a:p>
            <a:pPr eaLnBrk="1" hangingPunct="1">
              <a:spcBef>
                <a:spcPct val="0"/>
              </a:spcBef>
            </a:pPr>
            <a:r>
              <a:rPr lang="en-US" altLang="en-US" dirty="0">
                <a:latin typeface="Arial" panose="020B0604020202020204" pitchFamily="34" charset="0"/>
              </a:rPr>
              <a:t>“what is it there for?”</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Invariably, you will find that word preceded by a presentation of the wonderful things God has done for us, the love he lavishes upon us, the forgiveness he won for us, the blessings he offers us in Christ.</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These blessings fill our hearts with joy and gratitude and motivate us to want to reflect Christ’s love and compassion to others.</a:t>
            </a:r>
          </a:p>
          <a:p>
            <a:pPr eaLnBrk="1" hangingPunct="1">
              <a:spcBef>
                <a:spcPct val="0"/>
              </a:spcBef>
            </a:pPr>
            <a:r>
              <a:rPr lang="en-US" altLang="en-US" dirty="0">
                <a:latin typeface="Arial" panose="020B0604020202020204" pitchFamily="34" charset="0"/>
              </a:rPr>
              <a:t>Therefore, as we have opportunity, we want to do good to all people, especially to those who belong to the family of believers.</a:t>
            </a:r>
          </a:p>
        </p:txBody>
      </p:sp>
    </p:spTree>
    <p:extLst>
      <p:ext uri="{BB962C8B-B14F-4D97-AF65-F5344CB8AC3E}">
        <p14:creationId xmlns:p14="http://schemas.microsoft.com/office/powerpoint/2010/main" val="3600845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Arial" panose="020B0604020202020204" pitchFamily="34" charset="0"/>
              </a:rPr>
              <a:t>In one sense, our committee has been around for a long, </a:t>
            </a:r>
          </a:p>
          <a:p>
            <a:pPr eaLnBrk="1" hangingPunct="1">
              <a:spcBef>
                <a:spcPct val="0"/>
              </a:spcBef>
            </a:pPr>
            <a:r>
              <a:rPr lang="en-US" altLang="en-US" dirty="0">
                <a:latin typeface="Arial" panose="020B0604020202020204" pitchFamily="34" charset="0"/>
              </a:rPr>
              <a:t>The Committee on Relief has been providing care and relief to people suffering from disasters and hardships for many years.</a:t>
            </a:r>
          </a:p>
          <a:p>
            <a:pPr eaLnBrk="1" hangingPunct="1">
              <a:spcBef>
                <a:spcPct val="0"/>
              </a:spcBef>
            </a:pPr>
            <a:r>
              <a:rPr lang="en-US" altLang="en-US" dirty="0">
                <a:latin typeface="Arial" panose="020B0604020202020204" pitchFamily="34" charset="0"/>
              </a:rPr>
              <a:t>The humanitarian aid committee of the Board for World Missions has been funding grants for our world missions which help them build bridges to proclaim the Gospel.</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We have been functioning as a new combined committee since October 2010 and have been officially approved as WELS Christian Aid and Relief at the July 2011 Synod Convention.</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We are committed to balancing the needs of relief situations and humanitarian aid projects.</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We believe as one combined committee we can better meet the needs and tell the stories of both areas of relief work.</a:t>
            </a:r>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5</a:t>
            </a:fld>
            <a:endParaRPr lang="en-US"/>
          </a:p>
        </p:txBody>
      </p:sp>
    </p:spTree>
    <p:extLst>
      <p:ext uri="{BB962C8B-B14F-4D97-AF65-F5344CB8AC3E}">
        <p14:creationId xmlns:p14="http://schemas.microsoft.com/office/powerpoint/2010/main" val="2403914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Arial" panose="020B0604020202020204" pitchFamily="34" charset="0"/>
              </a:rPr>
              <a:t>We receive no funds from the synod budget.</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We rely upon special gifts from WELS members to carry out our work.</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We can give to others as you give to Christian Aid and Relief.</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People respond when they hear of disasters, but keep in mind that the Humanitarian Aid projects we support our ongoing.</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We want to be able to continue to fund the Gospel bridge building projects which the Board for World Missions forwards to us each year.</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Thank you for your gifs of love and acts of compassion!!!</a:t>
            </a:r>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6</a:t>
            </a:fld>
            <a:endParaRPr lang="en-US"/>
          </a:p>
        </p:txBody>
      </p:sp>
    </p:spTree>
    <p:extLst>
      <p:ext uri="{BB962C8B-B14F-4D97-AF65-F5344CB8AC3E}">
        <p14:creationId xmlns:p14="http://schemas.microsoft.com/office/powerpoint/2010/main" val="1337830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Arial" panose="020B0604020202020204" pitchFamily="34" charset="0"/>
              </a:rPr>
              <a:t>ASSESS – we want to make sure the offerings God’s people provide is used properly, so that the funds actually go to help the people in need.</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PERSONALIZE – when there is a relief situation, we contact the pastors in the area.  We first want to know if any members have been hurt or our churches damaged.  Then we want to find out if the church or mission can use this as an opportunity to reach out to their community to show Christian love and concern, and to build bridges to proclaim the Gospel.</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It’s been said, “People don’t care what you know till they know that you care.”</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This allows our people to show they care.</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Christian Aid and Relief is not just about sending relief donations.</a:t>
            </a:r>
          </a:p>
          <a:p>
            <a:pPr eaLnBrk="1" hangingPunct="1">
              <a:spcBef>
                <a:spcPct val="0"/>
              </a:spcBef>
            </a:pPr>
            <a:r>
              <a:rPr lang="en-US" altLang="en-US" dirty="0">
                <a:latin typeface="Arial" panose="020B0604020202020204" pitchFamily="34" charset="0"/>
              </a:rPr>
              <a:t>More and more, volunteers are offering their time and talents to those in need.</a:t>
            </a:r>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7</a:t>
            </a:fld>
            <a:endParaRPr lang="en-US"/>
          </a:p>
        </p:txBody>
      </p:sp>
    </p:spTree>
    <p:extLst>
      <p:ext uri="{BB962C8B-B14F-4D97-AF65-F5344CB8AC3E}">
        <p14:creationId xmlns:p14="http://schemas.microsoft.com/office/powerpoint/2010/main" val="889821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Here are the five major categories for relief efforts.</a:t>
            </a:r>
          </a:p>
          <a:p>
            <a:pPr eaLnBrk="1" hangingPunct="1">
              <a:spcBef>
                <a:spcPct val="0"/>
              </a:spcBef>
            </a:pPr>
            <a:endParaRPr lang="en-US" altLang="en-US" dirty="0"/>
          </a:p>
          <a:p>
            <a:pPr eaLnBrk="1" hangingPunct="1">
              <a:spcBef>
                <a:spcPct val="0"/>
              </a:spcBef>
            </a:pPr>
            <a:r>
              <a:rPr lang="en-US" altLang="en-US" dirty="0"/>
              <a:t>Fires, tornadoes, hurricanes, floods, and earthquakes.</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We also provide financial assistance to WELS families with medical needs and other difficult situations.</a:t>
            </a:r>
          </a:p>
          <a:p>
            <a:pPr eaLnBrk="1" hangingPunct="1">
              <a:spcBef>
                <a:spcPct val="0"/>
              </a:spcBef>
            </a:pPr>
            <a:endParaRPr lang="en-US" altLang="en-US" dirty="0"/>
          </a:p>
          <a:p>
            <a:pPr eaLnBrk="1" hangingPunct="1">
              <a:spcBef>
                <a:spcPct val="0"/>
              </a:spcBef>
            </a:pPr>
            <a:r>
              <a:rPr lang="en-US" altLang="en-US" dirty="0"/>
              <a:t>We like to work with local congregations, pastors, circuit pastors, and district presidents to carefully assess the situation.</a:t>
            </a:r>
          </a:p>
          <a:p>
            <a:pPr eaLnBrk="1" hangingPunct="1">
              <a:spcBef>
                <a:spcPct val="0"/>
              </a:spcBef>
            </a:pPr>
            <a:endParaRPr lang="en-US" altLang="en-US" dirty="0"/>
          </a:p>
          <a:p>
            <a:pPr eaLnBrk="1" hangingPunct="1">
              <a:spcBef>
                <a:spcPct val="0"/>
              </a:spcBef>
            </a:pPr>
            <a:r>
              <a:rPr lang="en-US" altLang="en-US" dirty="0"/>
              <a:t>Often we will assist or match the relief efforts of local congregations</a:t>
            </a:r>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16</a:t>
            </a:fld>
            <a:endParaRPr lang="en-US"/>
          </a:p>
        </p:txBody>
      </p:sp>
    </p:spTree>
    <p:extLst>
      <p:ext uri="{BB962C8B-B14F-4D97-AF65-F5344CB8AC3E}">
        <p14:creationId xmlns:p14="http://schemas.microsoft.com/office/powerpoint/2010/main" val="2696726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Arial" panose="020B0604020202020204" pitchFamily="34" charset="0"/>
              </a:rPr>
              <a:t>This slide highlights the various areas of the world where we are funding humanitarian aid projects.</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It also spells out the type of projects we are supporting.</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Each project involves our people reaching out to precious souls with the Gospel.</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Home based care for the sick and dying enables volunteers to share the Gospel with people in dire physical need or near the end of their life.</a:t>
            </a:r>
          </a:p>
          <a:p>
            <a:pPr eaLnBrk="1" hangingPunct="1">
              <a:spcBef>
                <a:spcPct val="0"/>
              </a:spcBef>
            </a:pPr>
            <a:r>
              <a:rPr lang="en-US" altLang="en-US" dirty="0">
                <a:latin typeface="Arial" panose="020B0604020202020204" pitchFamily="34" charset="0"/>
              </a:rPr>
              <a:t>We have the opportunity to share Christ with them before they die.</a:t>
            </a:r>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18</a:t>
            </a:fld>
            <a:endParaRPr lang="en-US"/>
          </a:p>
        </p:txBody>
      </p:sp>
    </p:spTree>
    <p:extLst>
      <p:ext uri="{BB962C8B-B14F-4D97-AF65-F5344CB8AC3E}">
        <p14:creationId xmlns:p14="http://schemas.microsoft.com/office/powerpoint/2010/main" val="2731825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Arial" panose="020B0604020202020204" pitchFamily="34" charset="0"/>
              </a:rPr>
              <a:t>Another major focus of our ministry is funding humanitarian aid projects.</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These projects come to our committee annually from the Board for World Missions.</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They start with missionaries in the field looking for ways to build bridges for proclaiming the Gospel.  They forward these requests to their area </a:t>
            </a:r>
            <a:r>
              <a:rPr lang="en-US" altLang="en-US" dirty="0" err="1">
                <a:latin typeface="Arial" panose="020B0604020202020204" pitchFamily="34" charset="0"/>
              </a:rPr>
              <a:t>adminstrators</a:t>
            </a:r>
            <a:r>
              <a:rPr lang="en-US" altLang="en-US" dirty="0">
                <a:latin typeface="Arial" panose="020B0604020202020204" pitchFamily="34" charset="0"/>
              </a:rPr>
              <a:t> to be approved by the Board for World </a:t>
            </a:r>
            <a:r>
              <a:rPr lang="en-US" altLang="en-US" dirty="0" err="1">
                <a:latin typeface="Arial" panose="020B0604020202020204" pitchFamily="34" charset="0"/>
              </a:rPr>
              <a:t>Miissions</a:t>
            </a:r>
            <a:r>
              <a:rPr lang="en-US" altLang="en-US" dirty="0">
                <a:latin typeface="Arial" panose="020B0604020202020204" pitchFamily="34" charset="0"/>
              </a:rPr>
              <a:t>.  Then our committee grants the funding.</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We were happy to grant $260,000 for humanitarian aid projects this year.</a:t>
            </a:r>
          </a:p>
          <a:p>
            <a:pPr eaLnBrk="1" hangingPunct="1">
              <a:spcBef>
                <a:spcPct val="0"/>
              </a:spcBef>
            </a:pPr>
            <a:r>
              <a:rPr lang="en-US" altLang="en-US" dirty="0">
                <a:latin typeface="Arial" panose="020B0604020202020204" pitchFamily="34" charset="0"/>
              </a:rPr>
              <a:t>We welcome special gifts so that we can continue funding these humanitarian aid projects in years to come!</a:t>
            </a:r>
          </a:p>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19</a:t>
            </a:fld>
            <a:endParaRPr lang="en-US"/>
          </a:p>
        </p:txBody>
      </p:sp>
    </p:spTree>
    <p:extLst>
      <p:ext uri="{BB962C8B-B14F-4D97-AF65-F5344CB8AC3E}">
        <p14:creationId xmlns:p14="http://schemas.microsoft.com/office/powerpoint/2010/main" val="2432282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631A1C-7419-0243-906D-BDC1F643DC46}" type="slidenum">
              <a:rPr lang="en-US" smtClean="0"/>
              <a:t>31</a:t>
            </a:fld>
            <a:endParaRPr lang="en-US"/>
          </a:p>
        </p:txBody>
      </p:sp>
    </p:spTree>
    <p:extLst>
      <p:ext uri="{BB962C8B-B14F-4D97-AF65-F5344CB8AC3E}">
        <p14:creationId xmlns:p14="http://schemas.microsoft.com/office/powerpoint/2010/main" val="3106471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325057F-F58E-7844-8D4A-F8B1231BF12B}"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FCC9-B934-0545-8268-2E492E45B4FE}" type="datetimeFigureOut">
              <a:rPr lang="en-US" smtClean="0"/>
              <a:t>7/24/2017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918721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7/24/2017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42878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7/24/2017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56114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08841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90BDE4-D2C6-8B4C-A209-838828D7BE78}"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469289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796137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90BDE4-D2C6-8B4C-A209-838828D7BE78}"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497336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90BDE4-D2C6-8B4C-A209-838828D7BE78}" type="datetimeFigureOut">
              <a:rPr lang="en-US" smtClean="0"/>
              <a:t>7/24/2017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728016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90BDE4-D2C6-8B4C-A209-838828D7BE78}" type="datetimeFigureOut">
              <a:rPr lang="en-US" smtClean="0"/>
              <a:t>7/24/2017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558961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325057F-F58E-7844-8D4A-F8B1231BF12B}"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90BDE4-D2C6-8B4C-A209-838828D7BE78}" type="datetimeFigureOut">
              <a:rPr lang="en-US" smtClean="0"/>
              <a:t>7/24/2017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1886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0BDE4-D2C6-8B4C-A209-838828D7BE78}" type="datetimeFigureOut">
              <a:rPr lang="en-US" smtClean="0"/>
              <a:t>7/24/2017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623189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7/24/2017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663137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90BDE4-D2C6-8B4C-A209-838828D7BE78}" type="datetimeFigureOut">
              <a:rPr lang="en-US" smtClean="0"/>
              <a:t>7/24/2017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2067402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546459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90BDE4-D2C6-8B4C-A209-838828D7BE78}"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8972-D37A-EF42-B554-E7B4E3203EE4}" type="slidenum">
              <a:rPr lang="en-US" smtClean="0"/>
              <a:t>‹#›</a:t>
            </a:fld>
            <a:endParaRPr lang="en-US"/>
          </a:p>
        </p:txBody>
      </p:sp>
    </p:spTree>
    <p:extLst>
      <p:ext uri="{BB962C8B-B14F-4D97-AF65-F5344CB8AC3E}">
        <p14:creationId xmlns:p14="http://schemas.microsoft.com/office/powerpoint/2010/main" val="170353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325057F-F58E-7844-8D4A-F8B1231BF12B}" type="datetimeFigureOut">
              <a:rPr lang="en-US" smtClean="0"/>
              <a:t>7/24/2017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157858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654458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70605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7/24/2017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7/24/2017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8804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1D78FCC9-B934-0545-8268-2E492E45B4FE}" type="datetimeFigureOut">
              <a:rPr lang="en-US" smtClean="0"/>
              <a:t>7/24/2017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7969287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5057F-F58E-7844-8D4A-F8B1231BF12B}" type="datetimeFigureOut">
              <a:rPr lang="en-US" smtClean="0"/>
              <a:t>7/24/2017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202EB-5555-F54B-A7DA-CE5E75C2BACA}" type="slidenum">
              <a:rPr lang="en-US" smtClean="0"/>
              <a:t>‹#›</a:t>
            </a:fld>
            <a:endParaRPr lang="en-US"/>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543" y="10"/>
            <a:ext cx="12188934" cy="6857990"/>
          </a:xfrm>
          <a:prstGeom prst="rect">
            <a:avLst/>
          </a:prstGeom>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7/24/2017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543" y="10"/>
            <a:ext cx="12188934" cy="6857990"/>
          </a:xfrm>
          <a:prstGeom prst="rect">
            <a:avLst/>
          </a:prstGeom>
        </p:spPr>
      </p:pic>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4618" y="365125"/>
            <a:ext cx="753918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0BDE4-D2C6-8B4C-A209-838828D7BE78}" type="datetimeFigureOut">
              <a:rPr lang="en-US" smtClean="0"/>
              <a:t>7/24/2017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88972-D37A-EF42-B554-E7B4E3203EE4}"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302856" y="365125"/>
            <a:ext cx="3278544" cy="1213138"/>
          </a:xfrm>
          <a:prstGeom prst="rect">
            <a:avLst/>
          </a:prstGeom>
        </p:spPr>
      </p:pic>
      <p:cxnSp>
        <p:nvCxnSpPr>
          <p:cNvPr id="9" name="Straight Connector 8"/>
          <p:cNvCxnSpPr/>
          <p:nvPr userDrawn="1"/>
        </p:nvCxnSpPr>
        <p:spPr>
          <a:xfrm>
            <a:off x="3943927" y="1457182"/>
            <a:ext cx="7409873" cy="9236"/>
          </a:xfrm>
          <a:prstGeom prst="line">
            <a:avLst/>
          </a:prstGeom>
          <a:ln w="38100">
            <a:solidFill>
              <a:srgbClr val="14B6C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221413" y="5906222"/>
            <a:ext cx="1589587" cy="541482"/>
          </a:xfrm>
          <a:prstGeom prst="rect">
            <a:avLst/>
          </a:prstGeom>
        </p:spPr>
      </p:pic>
    </p:spTree>
    <p:extLst>
      <p:ext uri="{BB962C8B-B14F-4D97-AF65-F5344CB8AC3E}">
        <p14:creationId xmlns:p14="http://schemas.microsoft.com/office/powerpoint/2010/main" val="8554692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1.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1.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53.jpe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43" y="10"/>
            <a:ext cx="12188934" cy="6857990"/>
          </a:xfrm>
          <a:prstGeom prst="rect">
            <a:avLst/>
          </a:prstGeom>
        </p:spPr>
      </p:pic>
      <p:sp>
        <p:nvSpPr>
          <p:cNvPr id="5" name="Title 1"/>
          <p:cNvSpPr>
            <a:spLocks noGrp="1"/>
          </p:cNvSpPr>
          <p:nvPr>
            <p:ph type="ctrTitle"/>
          </p:nvPr>
        </p:nvSpPr>
        <p:spPr>
          <a:xfrm>
            <a:off x="1385455" y="4899748"/>
            <a:ext cx="9144000" cy="625768"/>
          </a:xfrm>
        </p:spPr>
        <p:txBody>
          <a:bodyPr>
            <a:noAutofit/>
          </a:bodyPr>
          <a:lstStyle/>
          <a:p>
            <a:r>
              <a:rPr lang="en-US" sz="3200" i="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64</a:t>
            </a:r>
            <a:r>
              <a:rPr lang="en-US" sz="3200" i="1" baseline="30000"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th</a:t>
            </a:r>
            <a:r>
              <a:rPr lang="en-US" sz="3200" i="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 Biennial Convention of the</a:t>
            </a:r>
          </a:p>
        </p:txBody>
      </p:sp>
      <p:sp>
        <p:nvSpPr>
          <p:cNvPr id="6" name="Subtitle 2"/>
          <p:cNvSpPr>
            <a:spLocks noGrp="1"/>
          </p:cNvSpPr>
          <p:nvPr>
            <p:ph type="subTitle" idx="1"/>
          </p:nvPr>
        </p:nvSpPr>
        <p:spPr>
          <a:xfrm>
            <a:off x="1126836" y="5504732"/>
            <a:ext cx="10021455" cy="563562"/>
          </a:xfrm>
        </p:spPr>
        <p:txBody>
          <a:bodyPr>
            <a:noAutofit/>
          </a:bodyPr>
          <a:lstStyle/>
          <a:p>
            <a:r>
              <a:rPr lang="en-US" sz="3600" b="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Wisconsin Evangelical Lutheran Synod</a:t>
            </a:r>
          </a:p>
        </p:txBody>
      </p:sp>
    </p:spTree>
    <p:extLst>
      <p:ext uri="{BB962C8B-B14F-4D97-AF65-F5344CB8AC3E}">
        <p14:creationId xmlns:p14="http://schemas.microsoft.com/office/powerpoint/2010/main" val="4140936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http://farm9.staticflickr.com/8108/8613407069_81ff098fbf_o.jpg"/>
          <p:cNvPicPr>
            <a:picLocks noChangeAspect="1" noChangeArrowheads="1"/>
          </p:cNvPicPr>
          <p:nvPr/>
        </p:nvPicPr>
        <p:blipFill>
          <a:blip r:embed="rId2">
            <a:extLst>
              <a:ext uri="{28A0092B-C50C-407E-A947-70E740481C1C}">
                <a14:useLocalDpi xmlns:a14="http://schemas.microsoft.com/office/drawing/2010/main" val="0"/>
              </a:ext>
            </a:extLst>
          </a:blip>
          <a:srcRect l="12018" r="17467"/>
          <a:stretch>
            <a:fillRect/>
          </a:stretch>
        </p:blipFill>
        <p:spPr bwMode="auto">
          <a:xfrm>
            <a:off x="6851980" y="2425876"/>
            <a:ext cx="4986860" cy="415777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
          <p:cNvPicPr>
            <a:picLocks noChangeAspect="1"/>
          </p:cNvPicPr>
          <p:nvPr/>
        </p:nvPicPr>
        <p:blipFill rotWithShape="1">
          <a:blip r:embed="rId3">
            <a:extLst>
              <a:ext uri="{28A0092B-C50C-407E-A947-70E740481C1C}">
                <a14:useLocalDpi xmlns:a14="http://schemas.microsoft.com/office/drawing/2010/main" val="0"/>
              </a:ext>
            </a:extLst>
          </a:blip>
          <a:srcRect l="6032" r="2547" b="4386"/>
          <a:stretch/>
        </p:blipFill>
        <p:spPr bwMode="auto">
          <a:xfrm>
            <a:off x="316522" y="314279"/>
            <a:ext cx="6348045" cy="313652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http://farm9.staticflickr.com/8398/8613409337_5bf67d9572_o.jpg"/>
          <p:cNvPicPr>
            <a:picLocks noChangeAspect="1" noChangeArrowheads="1"/>
          </p:cNvPicPr>
          <p:nvPr/>
        </p:nvPicPr>
        <p:blipFill rotWithShape="1">
          <a:blip r:embed="rId4">
            <a:extLst>
              <a:ext uri="{28A0092B-C50C-407E-A947-70E740481C1C}">
                <a14:useLocalDpi xmlns:a14="http://schemas.microsoft.com/office/drawing/2010/main" val="0"/>
              </a:ext>
            </a:extLst>
          </a:blip>
          <a:srcRect l="10139" t="15106" r="7585" b="18182"/>
          <a:stretch/>
        </p:blipFill>
        <p:spPr bwMode="auto">
          <a:xfrm>
            <a:off x="316522" y="3471176"/>
            <a:ext cx="6348044" cy="313885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3"/>
          <p:cNvSpPr txBox="1">
            <a:spLocks/>
          </p:cNvSpPr>
          <p:nvPr/>
        </p:nvSpPr>
        <p:spPr>
          <a:xfrm>
            <a:off x="7323990" y="732968"/>
            <a:ext cx="3552095" cy="1465109"/>
          </a:xfrm>
          <a:prstGeom prst="rect">
            <a:avLst/>
          </a:prstGeom>
          <a:solidFill>
            <a:schemeClr val="bg1">
              <a:lumMod val="95000"/>
            </a:schemeClr>
          </a:solidFill>
          <a:ln w="38100">
            <a:solidFill>
              <a:srgbClr val="14B6C2"/>
            </a:solidFill>
          </a:ln>
          <a:effectLst>
            <a:outerShdw blurRad="107950" dist="12700" dir="5400000" algn="ctr">
              <a:srgbClr val="000000"/>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en-US" dirty="0"/>
              <a:t>Relief </a:t>
            </a:r>
            <a:br>
              <a:rPr lang="en-US" altLang="en-US" dirty="0"/>
            </a:br>
            <a:r>
              <a:rPr lang="en-US" altLang="en-US" dirty="0"/>
              <a:t>volunteers</a:t>
            </a:r>
          </a:p>
        </p:txBody>
      </p:sp>
    </p:spTree>
    <p:extLst>
      <p:ext uri="{BB962C8B-B14F-4D97-AF65-F5344CB8AC3E}">
        <p14:creationId xmlns:p14="http://schemas.microsoft.com/office/powerpoint/2010/main" val="1340317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Aiti oprhans with ma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499" y="1531075"/>
            <a:ext cx="6743700" cy="5057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120" y="250580"/>
            <a:ext cx="4775079" cy="633289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txBox="1">
            <a:spLocks/>
          </p:cNvSpPr>
          <p:nvPr/>
        </p:nvSpPr>
        <p:spPr>
          <a:xfrm>
            <a:off x="3991710" y="577357"/>
            <a:ext cx="8414238" cy="8745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t>Hurricane relief in Haiti</a:t>
            </a:r>
          </a:p>
        </p:txBody>
      </p:sp>
    </p:spTree>
    <p:extLst>
      <p:ext uri="{BB962C8B-B14F-4D97-AF65-F5344CB8AC3E}">
        <p14:creationId xmlns:p14="http://schemas.microsoft.com/office/powerpoint/2010/main" val="2622225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628" t="19789" r="6012"/>
          <a:stretch/>
        </p:blipFill>
        <p:spPr bwMode="auto">
          <a:xfrm>
            <a:off x="422031" y="1512277"/>
            <a:ext cx="11368447" cy="526578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4488215" y="127294"/>
            <a:ext cx="6520986" cy="1446550"/>
          </a:xfrm>
          <a:prstGeom prst="rect">
            <a:avLst/>
          </a:prstGeom>
        </p:spPr>
        <p:txBody>
          <a:bodyPr wrap="none">
            <a:spAutoFit/>
          </a:bodyPr>
          <a:lstStyle/>
          <a:p>
            <a:pPr algn="ctr">
              <a:spcBef>
                <a:spcPct val="0"/>
              </a:spcBef>
            </a:pPr>
            <a:r>
              <a:rPr lang="en-US" altLang="en-US" sz="4400" dirty="0">
                <a:latin typeface="+mj-lt"/>
              </a:rPr>
              <a:t>451 tons of maize to feed </a:t>
            </a:r>
            <a:br>
              <a:rPr lang="en-US" altLang="en-US" sz="4400" dirty="0">
                <a:latin typeface="+mj-lt"/>
              </a:rPr>
            </a:br>
            <a:r>
              <a:rPr lang="en-US" altLang="en-US" sz="4400" dirty="0">
                <a:latin typeface="+mj-lt"/>
              </a:rPr>
              <a:t>4,000 families in Malawi</a:t>
            </a:r>
          </a:p>
        </p:txBody>
      </p:sp>
    </p:spTree>
    <p:extLst>
      <p:ext uri="{BB962C8B-B14F-4D97-AF65-F5344CB8AC3E}">
        <p14:creationId xmlns:p14="http://schemas.microsoft.com/office/powerpoint/2010/main" val="1286311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96954" y="5917223"/>
            <a:ext cx="1257300" cy="870438"/>
          </a:xfrm>
          <a:prstGeom prst="rect">
            <a:avLst/>
          </a:prstGeom>
          <a:solidFill>
            <a:schemeClr val="bg1"/>
          </a:solidFill>
        </p:spPr>
        <p:txBody>
          <a:bodyPr wrap="square" rtlCol="0">
            <a:spAutoFit/>
          </a:bodyPr>
          <a:lstStyle/>
          <a:p>
            <a:endParaRPr lang="en-US" dirty="0"/>
          </a:p>
        </p:txBody>
      </p:sp>
      <p:pic>
        <p:nvPicPr>
          <p:cNvPr id="2" name="Picture 2" descr="http://i.cbc.ca/1.3051708.1430220858!/fileImage/httpImage/image.jpg_gen/derivatives/4x3_620/quake-nepal.jpg"/>
          <p:cNvPicPr>
            <a:picLocks noChangeAspect="1" noChangeArrowheads="1"/>
          </p:cNvPicPr>
          <p:nvPr/>
        </p:nvPicPr>
        <p:blipFill rotWithShape="1">
          <a:blip r:embed="rId2">
            <a:extLst>
              <a:ext uri="{28A0092B-C50C-407E-A947-70E740481C1C}">
                <a14:useLocalDpi xmlns:a14="http://schemas.microsoft.com/office/drawing/2010/main" val="0"/>
              </a:ext>
            </a:extLst>
          </a:blip>
          <a:srcRect l="3582" t="5138" r="2088" b="4812"/>
          <a:stretch/>
        </p:blipFill>
        <p:spPr bwMode="auto">
          <a:xfrm>
            <a:off x="1151793" y="1591407"/>
            <a:ext cx="10137528" cy="5213838"/>
          </a:xfrm>
          <a:prstGeom prst="rect">
            <a:avLst/>
          </a:prstGeom>
          <a:noFill/>
          <a:ln>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txBox="1">
            <a:spLocks/>
          </p:cNvSpPr>
          <p:nvPr/>
        </p:nvSpPr>
        <p:spPr>
          <a:xfrm>
            <a:off x="4515072" y="716817"/>
            <a:ext cx="753918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t>Nepal earthquake relief</a:t>
            </a:r>
          </a:p>
        </p:txBody>
      </p:sp>
    </p:spTree>
    <p:extLst>
      <p:ext uri="{BB962C8B-B14F-4D97-AF65-F5344CB8AC3E}">
        <p14:creationId xmlns:p14="http://schemas.microsoft.com/office/powerpoint/2010/main" val="3205217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r="6358" b="5060"/>
          <a:stretch>
            <a:fillRect/>
          </a:stretch>
        </p:blipFill>
        <p:spPr bwMode="auto">
          <a:xfrm>
            <a:off x="290142" y="1624927"/>
            <a:ext cx="11605846" cy="503524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3"/>
          <p:cNvSpPr txBox="1">
            <a:spLocks/>
          </p:cNvSpPr>
          <p:nvPr/>
        </p:nvSpPr>
        <p:spPr>
          <a:xfrm>
            <a:off x="3802895" y="510803"/>
            <a:ext cx="753918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t>Earthquake relief in </a:t>
            </a:r>
            <a:r>
              <a:rPr lang="en-US" altLang="en-US" dirty="0" err="1"/>
              <a:t>nepal</a:t>
            </a:r>
            <a:endParaRPr lang="en-US" altLang="en-US" dirty="0"/>
          </a:p>
        </p:txBody>
      </p:sp>
      <p:sp>
        <p:nvSpPr>
          <p:cNvPr id="4" name="Title 3"/>
          <p:cNvSpPr txBox="1">
            <a:spLocks/>
          </p:cNvSpPr>
          <p:nvPr/>
        </p:nvSpPr>
        <p:spPr>
          <a:xfrm>
            <a:off x="3965331" y="1351568"/>
            <a:ext cx="7376746" cy="484798"/>
          </a:xfrm>
          <a:prstGeom prst="rect">
            <a:avLst/>
          </a:prstGeom>
          <a:solidFill>
            <a:schemeClr val="bg1">
              <a:lumMod val="95000"/>
            </a:schemeClr>
          </a:solidFill>
          <a:ln w="38100">
            <a:solidFill>
              <a:srgbClr val="14B6C2"/>
            </a:solidFill>
          </a:ln>
          <a:effectLst>
            <a:outerShdw blurRad="107950" dist="12700" dir="5400000" algn="ctr">
              <a:srgbClr val="000000"/>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t>Grief counseling workshop</a:t>
            </a:r>
          </a:p>
        </p:txBody>
      </p:sp>
    </p:spTree>
    <p:extLst>
      <p:ext uri="{BB962C8B-B14F-4D97-AF65-F5344CB8AC3E}">
        <p14:creationId xmlns:p14="http://schemas.microsoft.com/office/powerpoint/2010/main" val="1130125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p:cNvPicPr>
          <p:nvPr/>
        </p:nvPicPr>
        <p:blipFill rotWithShape="1">
          <a:blip r:embed="rId2">
            <a:extLst>
              <a:ext uri="{28A0092B-C50C-407E-A947-70E740481C1C}">
                <a14:useLocalDpi xmlns:a14="http://schemas.microsoft.com/office/drawing/2010/main" val="0"/>
              </a:ext>
            </a:extLst>
          </a:blip>
          <a:srcRect t="1688"/>
          <a:stretch/>
        </p:blipFill>
        <p:spPr bwMode="auto">
          <a:xfrm>
            <a:off x="118208" y="1846382"/>
            <a:ext cx="6367585" cy="469509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5"/>
          <p:cNvPicPr>
            <a:picLocks noChangeAspect="1"/>
          </p:cNvPicPr>
          <p:nvPr/>
        </p:nvPicPr>
        <p:blipFill rotWithShape="1">
          <a:blip r:embed="rId3">
            <a:extLst>
              <a:ext uri="{28A0092B-C50C-407E-A947-70E740481C1C}">
                <a14:useLocalDpi xmlns:a14="http://schemas.microsoft.com/office/drawing/2010/main" val="0"/>
              </a:ext>
            </a:extLst>
          </a:blip>
          <a:srcRect l="16819" t="3342" b="3342"/>
          <a:stretch/>
        </p:blipFill>
        <p:spPr bwMode="auto">
          <a:xfrm>
            <a:off x="6485793" y="1846382"/>
            <a:ext cx="5580184" cy="469509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txBox="1">
            <a:spLocks/>
          </p:cNvSpPr>
          <p:nvPr/>
        </p:nvSpPr>
        <p:spPr>
          <a:xfrm>
            <a:off x="3846866" y="492158"/>
            <a:ext cx="7539182" cy="6811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t>Disaster relief in Vietnam</a:t>
            </a:r>
          </a:p>
        </p:txBody>
      </p:sp>
      <p:sp>
        <p:nvSpPr>
          <p:cNvPr id="6" name="Title 3"/>
          <p:cNvSpPr txBox="1">
            <a:spLocks/>
          </p:cNvSpPr>
          <p:nvPr/>
        </p:nvSpPr>
        <p:spPr>
          <a:xfrm>
            <a:off x="3947746" y="1194690"/>
            <a:ext cx="7438302" cy="484798"/>
          </a:xfrm>
          <a:prstGeom prst="rect">
            <a:avLst/>
          </a:prstGeom>
          <a:solidFill>
            <a:schemeClr val="bg1">
              <a:lumMod val="95000"/>
            </a:schemeClr>
          </a:solidFill>
          <a:ln w="38100">
            <a:solidFill>
              <a:srgbClr val="14B6C2"/>
            </a:solidFill>
          </a:ln>
          <a:effectLst>
            <a:outerShdw blurRad="107950" dist="12700" dir="5400000" algn="ctr">
              <a:srgbClr val="000000"/>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t>After a destructive storm</a:t>
            </a:r>
          </a:p>
        </p:txBody>
      </p:sp>
    </p:spTree>
    <p:extLst>
      <p:ext uri="{BB962C8B-B14F-4D97-AF65-F5344CB8AC3E}">
        <p14:creationId xmlns:p14="http://schemas.microsoft.com/office/powerpoint/2010/main" val="1643640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GL Support\Documents\My Dropbox\Lewis-Prahl\Family Pictures Aug 2006\image011.JPG"/>
          <p:cNvPicPr>
            <a:picLocks noChangeAspect="1" noChangeArrowheads="1"/>
          </p:cNvPicPr>
          <p:nvPr/>
        </p:nvPicPr>
        <p:blipFill>
          <a:blip r:embed="rId3" cstate="print"/>
          <a:srcRect l="5185" r="5926"/>
          <a:stretch>
            <a:fillRect/>
          </a:stretch>
        </p:blipFill>
        <p:spPr bwMode="auto">
          <a:xfrm>
            <a:off x="0" y="1836865"/>
            <a:ext cx="6479931" cy="4859694"/>
          </a:xfrm>
          <a:prstGeom prst="rect">
            <a:avLst/>
          </a:prstGeom>
          <a:noFill/>
          <a:effectLst>
            <a:softEdge rad="635000"/>
          </a:effectLst>
        </p:spPr>
      </p:pic>
      <p:sp>
        <p:nvSpPr>
          <p:cNvPr id="3" name="Title 3"/>
          <p:cNvSpPr txBox="1">
            <a:spLocks/>
          </p:cNvSpPr>
          <p:nvPr/>
        </p:nvSpPr>
        <p:spPr>
          <a:xfrm>
            <a:off x="3925996" y="198069"/>
            <a:ext cx="753918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t>Personal medical/financial relief grants </a:t>
            </a:r>
          </a:p>
        </p:txBody>
      </p:sp>
      <p:sp>
        <p:nvSpPr>
          <p:cNvPr id="5" name="Content Placeholder 4"/>
          <p:cNvSpPr txBox="1">
            <a:spLocks/>
          </p:cNvSpPr>
          <p:nvPr/>
        </p:nvSpPr>
        <p:spPr>
          <a:xfrm>
            <a:off x="6216162" y="2370748"/>
            <a:ext cx="5741375" cy="319478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ct val="0"/>
              </a:spcBef>
            </a:pPr>
            <a:r>
              <a:rPr lang="en-US" altLang="en-US" sz="3000" dirty="0">
                <a:latin typeface="Verdana" panose="020B0604030504040204" pitchFamily="34" charset="0"/>
              </a:rPr>
              <a:t> </a:t>
            </a:r>
            <a:r>
              <a:rPr lang="en-US" altLang="en-US" sz="3000" dirty="0"/>
              <a:t>Aid to families with medical    </a:t>
            </a:r>
            <a:br>
              <a:rPr lang="en-US" altLang="en-US" sz="3000" dirty="0"/>
            </a:br>
            <a:r>
              <a:rPr lang="en-US" altLang="en-US" sz="3000" dirty="0"/>
              <a:t> and personal needs</a:t>
            </a:r>
            <a:br>
              <a:rPr lang="en-US" altLang="en-US" sz="3000" dirty="0"/>
            </a:br>
            <a:endParaRPr lang="en-US" altLang="en-US" sz="3000" dirty="0"/>
          </a:p>
          <a:p>
            <a:pPr>
              <a:spcBef>
                <a:spcPct val="0"/>
              </a:spcBef>
            </a:pPr>
            <a:r>
              <a:rPr lang="en-US" altLang="en-US" sz="3000" dirty="0"/>
              <a:t> Assisting relief efforts of local </a:t>
            </a:r>
            <a:br>
              <a:rPr lang="en-US" altLang="en-US" sz="3000" dirty="0"/>
            </a:br>
            <a:r>
              <a:rPr lang="en-US" altLang="en-US" sz="3000" dirty="0"/>
              <a:t> congregations</a:t>
            </a:r>
          </a:p>
          <a:p>
            <a:pPr marL="0" indent="0">
              <a:buNone/>
            </a:pPr>
            <a:endParaRPr lang="en-US" dirty="0"/>
          </a:p>
        </p:txBody>
      </p:sp>
    </p:spTree>
    <p:extLst>
      <p:ext uri="{BB962C8B-B14F-4D97-AF65-F5344CB8AC3E}">
        <p14:creationId xmlns:p14="http://schemas.microsoft.com/office/powerpoint/2010/main" val="3507280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96954" y="5917223"/>
            <a:ext cx="1257300" cy="870438"/>
          </a:xfrm>
          <a:prstGeom prst="rect">
            <a:avLst/>
          </a:prstGeom>
          <a:solidFill>
            <a:schemeClr val="bg1"/>
          </a:solidFill>
        </p:spPr>
        <p:txBody>
          <a:bodyPr wrap="square" rtlCol="0">
            <a:spAutoFit/>
          </a:bodyPr>
          <a:lstStyle/>
          <a:p>
            <a:endParaRPr lang="en-US" dirty="0"/>
          </a:p>
        </p:txBody>
      </p:sp>
      <p:pic>
        <p:nvPicPr>
          <p:cNvPr id="2" name="Picture 6" descr="Pakistan holding the Promise 9 11"/>
          <p:cNvPicPr>
            <a:picLocks noChangeAspect="1" noChangeArrowheads="1"/>
          </p:cNvPicPr>
          <p:nvPr/>
        </p:nvPicPr>
        <p:blipFill rotWithShape="1">
          <a:blip r:embed="rId2">
            <a:extLst>
              <a:ext uri="{28A0092B-C50C-407E-A947-70E740481C1C}">
                <a14:useLocalDpi xmlns:a14="http://schemas.microsoft.com/office/drawing/2010/main" val="0"/>
              </a:ext>
            </a:extLst>
          </a:blip>
          <a:srcRect l="1108" t="9117" b="1609"/>
          <a:stretch/>
        </p:blipFill>
        <p:spPr bwMode="auto">
          <a:xfrm>
            <a:off x="720976" y="1652953"/>
            <a:ext cx="10726609" cy="508195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3552093" y="204196"/>
            <a:ext cx="8159261" cy="1323439"/>
          </a:xfrm>
          <a:prstGeom prst="rect">
            <a:avLst/>
          </a:prstGeom>
        </p:spPr>
        <p:txBody>
          <a:bodyPr wrap="square">
            <a:spAutoFit/>
          </a:bodyPr>
          <a:lstStyle/>
          <a:p>
            <a:pPr algn="ctr">
              <a:spcBef>
                <a:spcPct val="0"/>
              </a:spcBef>
            </a:pPr>
            <a:r>
              <a:rPr lang="en-US" altLang="en-US" sz="4000" dirty="0">
                <a:latin typeface="+mj-lt"/>
              </a:rPr>
              <a:t>Be wise in the way you act </a:t>
            </a:r>
            <a:br>
              <a:rPr lang="en-US" altLang="en-US" sz="4000" dirty="0">
                <a:latin typeface="+mj-lt"/>
              </a:rPr>
            </a:br>
            <a:r>
              <a:rPr lang="en-US" altLang="en-US" sz="4000" dirty="0">
                <a:latin typeface="+mj-lt"/>
              </a:rPr>
              <a:t>toward outsiders</a:t>
            </a:r>
          </a:p>
        </p:txBody>
      </p:sp>
      <p:sp>
        <p:nvSpPr>
          <p:cNvPr id="6" name="Title 3"/>
          <p:cNvSpPr txBox="1">
            <a:spLocks/>
          </p:cNvSpPr>
          <p:nvPr/>
        </p:nvSpPr>
        <p:spPr>
          <a:xfrm>
            <a:off x="3134454" y="6026645"/>
            <a:ext cx="5917226" cy="484798"/>
          </a:xfrm>
          <a:prstGeom prst="rect">
            <a:avLst/>
          </a:prstGeom>
          <a:solidFill>
            <a:schemeClr val="bg1">
              <a:lumMod val="95000"/>
            </a:schemeClr>
          </a:solidFill>
          <a:ln w="38100">
            <a:solidFill>
              <a:srgbClr val="14B6C2"/>
            </a:solidFill>
          </a:ln>
          <a:effectLst>
            <a:outerShdw blurRad="107950" dist="12700" dir="5400000" algn="ctr">
              <a:srgbClr val="000000"/>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dirty="0"/>
              <a:t>Make the most of every opportunity!</a:t>
            </a:r>
            <a:endParaRPr lang="en-US" sz="2800" dirty="0"/>
          </a:p>
        </p:txBody>
      </p:sp>
    </p:spTree>
    <p:extLst>
      <p:ext uri="{BB962C8B-B14F-4D97-AF65-F5344CB8AC3E}">
        <p14:creationId xmlns:p14="http://schemas.microsoft.com/office/powerpoint/2010/main" val="2134332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218" b="36993"/>
          <a:stretch/>
        </p:blipFill>
        <p:spPr bwMode="auto">
          <a:xfrm>
            <a:off x="83447" y="1301774"/>
            <a:ext cx="5420752" cy="2733892"/>
          </a:xfrm>
          <a:prstGeom prst="rect">
            <a:avLst/>
          </a:prstGeom>
          <a:blipFill>
            <a:blip r:embed="rId4">
              <a:alphaModFix amt="57000"/>
            </a:blip>
            <a:tile tx="0" ty="0" sx="100000" sy="100000" flip="none" algn="tl"/>
          </a:blipFill>
          <a:ln>
            <a:solidFill>
              <a:schemeClr val="accent1">
                <a:alpha val="21000"/>
              </a:schemeClr>
            </a:solidFill>
          </a:ln>
          <a:effectLst>
            <a:outerShdw dist="35921" dir="2700000" algn="ctr" rotWithShape="0">
              <a:schemeClr val="bg2"/>
            </a:outerShdw>
            <a:softEdge rad="1143000"/>
          </a:effectLst>
        </p:spPr>
      </p:pic>
      <p:sp>
        <p:nvSpPr>
          <p:cNvPr id="4" name="Title 3"/>
          <p:cNvSpPr txBox="1">
            <a:spLocks/>
          </p:cNvSpPr>
          <p:nvPr/>
        </p:nvSpPr>
        <p:spPr>
          <a:xfrm>
            <a:off x="4049077" y="307425"/>
            <a:ext cx="753918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t>Building bridges for </a:t>
            </a:r>
          </a:p>
          <a:p>
            <a:pPr algn="ctr"/>
            <a:r>
              <a:rPr lang="en-US" altLang="en-US" sz="4000" dirty="0"/>
              <a:t>the gospel</a:t>
            </a:r>
          </a:p>
        </p:txBody>
      </p:sp>
      <p:sp>
        <p:nvSpPr>
          <p:cNvPr id="5" name="TextBox 4"/>
          <p:cNvSpPr txBox="1"/>
          <p:nvPr/>
        </p:nvSpPr>
        <p:spPr>
          <a:xfrm>
            <a:off x="4879726" y="1745083"/>
            <a:ext cx="7051430" cy="1815882"/>
          </a:xfrm>
          <a:prstGeom prst="rect">
            <a:avLst/>
          </a:prstGeom>
          <a:noFill/>
          <a:ln w="28575">
            <a:noFill/>
          </a:ln>
        </p:spPr>
        <p:txBody>
          <a:bodyPr wrap="square" rtlCol="0">
            <a:spAutoFit/>
          </a:bodyPr>
          <a:lstStyle/>
          <a:p>
            <a:pPr algn="ctr"/>
            <a:r>
              <a:rPr lang="en-US" altLang="en-US" sz="2800" b="1" dirty="0"/>
              <a:t>Nigeria, Zambia, Malawi, Russia, Thailand, Haiti, Mexico, India, Nepal, Indonesia, Bulgaria, Albania, Pakistan, Canada, Nevada, Texas, Idaho</a:t>
            </a:r>
            <a:endParaRPr lang="en-US" sz="2800" b="1" dirty="0"/>
          </a:p>
        </p:txBody>
      </p:sp>
      <p:sp>
        <p:nvSpPr>
          <p:cNvPr id="6" name="Rectangle 5"/>
          <p:cNvSpPr/>
          <p:nvPr/>
        </p:nvSpPr>
        <p:spPr>
          <a:xfrm>
            <a:off x="413239" y="4066251"/>
            <a:ext cx="8932983" cy="2246769"/>
          </a:xfrm>
          <a:prstGeom prst="rect">
            <a:avLst/>
          </a:prstGeom>
        </p:spPr>
        <p:txBody>
          <a:bodyPr wrap="square">
            <a:spAutoFit/>
          </a:bodyPr>
          <a:lstStyle/>
          <a:p>
            <a:pPr marL="285750" indent="-285750">
              <a:spcBef>
                <a:spcPct val="0"/>
              </a:spcBef>
              <a:buClr>
                <a:schemeClr val="tx1"/>
              </a:buClr>
              <a:buFont typeface="Arial" panose="020B0604020202020204" pitchFamily="34" charset="0"/>
              <a:buChar char="•"/>
            </a:pPr>
            <a:r>
              <a:rPr lang="en-US" altLang="en-US" sz="2800" dirty="0"/>
              <a:t> Provide fresh water</a:t>
            </a:r>
          </a:p>
          <a:p>
            <a:pPr marL="285750" indent="-285750">
              <a:spcBef>
                <a:spcPct val="0"/>
              </a:spcBef>
              <a:buFont typeface="Arial" panose="020B0604020202020204" pitchFamily="34" charset="0"/>
              <a:buChar char="•"/>
            </a:pPr>
            <a:r>
              <a:rPr lang="en-US" altLang="en-US" sz="2800" dirty="0"/>
              <a:t> Home-based care for sick and dying</a:t>
            </a:r>
          </a:p>
          <a:p>
            <a:pPr marL="285750" indent="-285750">
              <a:spcBef>
                <a:spcPct val="0"/>
              </a:spcBef>
              <a:buFont typeface="Arial" panose="020B0604020202020204" pitchFamily="34" charset="0"/>
              <a:buChar char="•"/>
            </a:pPr>
            <a:r>
              <a:rPr lang="en-US" altLang="en-US" sz="2800" dirty="0"/>
              <a:t> Literacy programs</a:t>
            </a:r>
          </a:p>
          <a:p>
            <a:pPr marL="285750" indent="-285750">
              <a:spcBef>
                <a:spcPct val="0"/>
              </a:spcBef>
              <a:buFont typeface="Arial" panose="020B0604020202020204" pitchFamily="34" charset="0"/>
              <a:buChar char="•"/>
            </a:pPr>
            <a:r>
              <a:rPr lang="en-US" altLang="en-US" sz="2800" dirty="0"/>
              <a:t> Health clinics – midwife training</a:t>
            </a:r>
          </a:p>
          <a:p>
            <a:pPr marL="285750" indent="-285750">
              <a:spcBef>
                <a:spcPct val="0"/>
              </a:spcBef>
              <a:buFont typeface="Arial" panose="020B0604020202020204" pitchFamily="34" charset="0"/>
              <a:buChar char="•"/>
            </a:pPr>
            <a:r>
              <a:rPr lang="en-US" altLang="en-US" sz="2800" dirty="0"/>
              <a:t> Food assistance, welcome immigrants</a:t>
            </a:r>
            <a:endParaRPr lang="en-US" sz="2800" dirty="0"/>
          </a:p>
        </p:txBody>
      </p:sp>
    </p:spTree>
    <p:extLst>
      <p:ext uri="{BB962C8B-B14F-4D97-AF65-F5344CB8AC3E}">
        <p14:creationId xmlns:p14="http://schemas.microsoft.com/office/powerpoint/2010/main" val="1912562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82916" y="589370"/>
            <a:ext cx="7370020" cy="707886"/>
          </a:xfrm>
          <a:prstGeom prst="rect">
            <a:avLst/>
          </a:prstGeom>
        </p:spPr>
        <p:txBody>
          <a:bodyPr wrap="square">
            <a:spAutoFit/>
          </a:bodyPr>
          <a:lstStyle/>
          <a:p>
            <a:pPr algn="ctr">
              <a:spcBef>
                <a:spcPct val="0"/>
              </a:spcBef>
            </a:pPr>
            <a:r>
              <a:rPr lang="en-US" altLang="en-US" sz="4000" dirty="0">
                <a:latin typeface="+mj-lt"/>
              </a:rPr>
              <a:t>Humanitarian aid projects total</a:t>
            </a:r>
          </a:p>
        </p:txBody>
      </p:sp>
      <p:pic>
        <p:nvPicPr>
          <p:cNvPr id="3"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838" y="1765300"/>
            <a:ext cx="6430107" cy="482318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6096000" y="2701389"/>
            <a:ext cx="6096000" cy="1692771"/>
          </a:xfrm>
          <a:prstGeom prst="rect">
            <a:avLst/>
          </a:prstGeom>
        </p:spPr>
        <p:txBody>
          <a:bodyPr>
            <a:spAutoFit/>
          </a:bodyPr>
          <a:lstStyle/>
          <a:p>
            <a:pPr algn="ctr">
              <a:spcBef>
                <a:spcPct val="0"/>
              </a:spcBef>
            </a:pPr>
            <a:r>
              <a:rPr lang="en-US" altLang="en-US" sz="7200" dirty="0"/>
              <a:t>$327,000</a:t>
            </a:r>
          </a:p>
          <a:p>
            <a:pPr algn="ctr">
              <a:spcBef>
                <a:spcPct val="0"/>
              </a:spcBef>
            </a:pPr>
            <a:r>
              <a:rPr lang="en-US" altLang="en-US" sz="3200" dirty="0"/>
              <a:t>granted this year</a:t>
            </a:r>
          </a:p>
        </p:txBody>
      </p:sp>
    </p:spTree>
    <p:extLst>
      <p:ext uri="{BB962C8B-B14F-4D97-AF65-F5344CB8AC3E}">
        <p14:creationId xmlns:p14="http://schemas.microsoft.com/office/powerpoint/2010/main" val="2916001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21000"/>
          </a:schemeClr>
        </a:solidFill>
        <a:effectLst/>
      </p:bgPr>
    </p:bg>
    <p:spTree>
      <p:nvGrpSpPr>
        <p:cNvPr id="1" name=""/>
        <p:cNvGrpSpPr/>
        <p:nvPr/>
      </p:nvGrpSpPr>
      <p:grpSpPr>
        <a:xfrm>
          <a:off x="0" y="0"/>
          <a:ext cx="0" cy="0"/>
          <a:chOff x="0" y="0"/>
          <a:chExt cx="0" cy="0"/>
        </a:xfrm>
      </p:grpSpPr>
      <p:pic>
        <p:nvPicPr>
          <p:cNvPr id="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840" y="70583"/>
            <a:ext cx="10893668" cy="6715872"/>
          </a:xfrm>
          <a:prstGeom prst="rect">
            <a:avLst/>
          </a:prstGeom>
          <a:noFill/>
          <a:ln>
            <a:noFill/>
          </a:ln>
          <a:effectLst>
            <a:outerShdw blurRad="50800" dist="381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0" y="465992"/>
            <a:ext cx="12191999" cy="2358914"/>
          </a:xfrm>
          <a:prstGeom prst="rect">
            <a:avLst/>
          </a:prstGeom>
          <a:solidFill>
            <a:schemeClr val="bg1">
              <a:lumMod val="75000"/>
              <a:alpha val="26000"/>
            </a:schemeClr>
          </a:solidFill>
        </p:spPr>
        <p:txBody>
          <a:bodyPr wrap="square" rtlCol="0">
            <a:spAutoFit/>
          </a:bodyPr>
          <a:lstStyle/>
          <a:p>
            <a:endParaRPr lang="en-US" dirty="0"/>
          </a:p>
        </p:txBody>
      </p:sp>
      <p:sp>
        <p:nvSpPr>
          <p:cNvPr id="5" name="Subtitle 2"/>
          <p:cNvSpPr txBox="1">
            <a:spLocks/>
          </p:cNvSpPr>
          <p:nvPr/>
        </p:nvSpPr>
        <p:spPr bwMode="auto">
          <a:xfrm>
            <a:off x="2036148" y="1971726"/>
            <a:ext cx="8105051" cy="853180"/>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Font typeface="Arial" charset="0"/>
              <a:buNone/>
              <a:defRPr sz="3200" kern="1200">
                <a:solidFill>
                  <a:srgbClr val="FFFFFF"/>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000" b="1" dirty="0">
                <a:effectLst>
                  <a:outerShdw blurRad="50800" dist="38100" dir="2700000" algn="tl" rotWithShape="0">
                    <a:prstClr val="black">
                      <a:alpha val="40000"/>
                    </a:prstClr>
                  </a:outerShdw>
                </a:effectLst>
                <a:latin typeface="Arial" charset="0"/>
                <a:ea typeface="Arial" charset="0"/>
                <a:cs typeface="Arial" charset="0"/>
              </a:rPr>
              <a:t>WELS Christian Aid &amp; </a:t>
            </a:r>
            <a:r>
              <a:rPr lang="en-US" sz="4400" b="1" dirty="0">
                <a:effectLst>
                  <a:outerShdw blurRad="50800" dist="38100" dir="2700000" algn="tl" rotWithShape="0">
                    <a:prstClr val="black">
                      <a:alpha val="40000"/>
                    </a:prstClr>
                  </a:outerShdw>
                </a:effectLst>
                <a:latin typeface="Arial" charset="0"/>
                <a:ea typeface="Arial" charset="0"/>
                <a:cs typeface="Arial" charset="0"/>
              </a:rPr>
              <a:t>Relief</a:t>
            </a:r>
            <a:endParaRPr lang="en-US" sz="4000" b="1" dirty="0">
              <a:effectLst>
                <a:outerShdw blurRad="50800" dist="38100" dir="2700000" algn="tl" rotWithShape="0">
                  <a:prstClr val="black">
                    <a:alpha val="40000"/>
                  </a:prstClr>
                </a:outerShdw>
              </a:effectLst>
              <a:latin typeface="Arial" charset="0"/>
              <a:ea typeface="Arial" charset="0"/>
              <a:cs typeface="Arial" charset="0"/>
            </a:endParaRPr>
          </a:p>
        </p:txBody>
      </p:sp>
      <p:sp>
        <p:nvSpPr>
          <p:cNvPr id="6" name="Title 1"/>
          <p:cNvSpPr txBox="1">
            <a:spLocks/>
          </p:cNvSpPr>
          <p:nvPr/>
        </p:nvSpPr>
        <p:spPr>
          <a:xfrm>
            <a:off x="2043474" y="599875"/>
            <a:ext cx="7772400" cy="481734"/>
          </a:xfrm>
          <a:prstGeom prst="rect">
            <a:avLst/>
          </a:prstGeom>
          <a:effectLst>
            <a:outerShdw blurRad="50800" dist="38100" dir="8100000" algn="tr"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i="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64</a:t>
            </a:r>
            <a:r>
              <a:rPr lang="en-US" sz="3200" i="1" baseline="30000"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th</a:t>
            </a:r>
            <a:r>
              <a:rPr lang="en-US" sz="3200" i="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 Biennial Convention of the</a:t>
            </a:r>
          </a:p>
        </p:txBody>
      </p:sp>
      <p:sp>
        <p:nvSpPr>
          <p:cNvPr id="7" name="Subtitle 2"/>
          <p:cNvSpPr txBox="1">
            <a:spLocks/>
          </p:cNvSpPr>
          <p:nvPr/>
        </p:nvSpPr>
        <p:spPr>
          <a:xfrm>
            <a:off x="1228512" y="1060122"/>
            <a:ext cx="10066517" cy="434099"/>
          </a:xfrm>
          <a:prstGeom prst="rect">
            <a:avLst/>
          </a:prstGeom>
          <a:effectLst>
            <a:outerShdw blurRad="50800" dist="38100" dir="5400000" algn="t"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600" b="1" dirty="0">
                <a:solidFill>
                  <a:schemeClr val="bg1"/>
                </a:solidFill>
                <a:effectLst>
                  <a:outerShdw blurRad="50800" dist="38100" dir="2700000" algn="tl" rotWithShape="0">
                    <a:prstClr val="black">
                      <a:alpha val="40000"/>
                    </a:prstClr>
                  </a:outerShdw>
                </a:effectLst>
                <a:latin typeface="Arial" charset="0"/>
                <a:ea typeface="Arial" charset="0"/>
                <a:cs typeface="Arial" charset="0"/>
              </a:rPr>
              <a:t>Wisconsin Evangelical Lutheran Synod</a:t>
            </a:r>
          </a:p>
        </p:txBody>
      </p:sp>
      <p:cxnSp>
        <p:nvCxnSpPr>
          <p:cNvPr id="9" name="Straight Connector 8"/>
          <p:cNvCxnSpPr/>
          <p:nvPr/>
        </p:nvCxnSpPr>
        <p:spPr>
          <a:xfrm>
            <a:off x="3461454" y="1794777"/>
            <a:ext cx="5545375" cy="0"/>
          </a:xfrm>
          <a:prstGeom prst="line">
            <a:avLst/>
          </a:prstGeom>
          <a:ln w="38100">
            <a:solidFill>
              <a:schemeClr val="bg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8336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ecdc-cari.org/countries/Africa_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23" y="354744"/>
            <a:ext cx="6128359" cy="6177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6620606" y="602178"/>
            <a:ext cx="6963508" cy="769441"/>
          </a:xfrm>
          <a:prstGeom prst="rect">
            <a:avLst/>
          </a:prstGeom>
        </p:spPr>
        <p:txBody>
          <a:bodyPr wrap="square">
            <a:spAutoFit/>
          </a:bodyPr>
          <a:lstStyle/>
          <a:p>
            <a:pPr>
              <a:spcBef>
                <a:spcPct val="0"/>
              </a:spcBef>
            </a:pPr>
            <a:r>
              <a:rPr lang="en-US" altLang="en-US" sz="4400" dirty="0"/>
              <a:t>Humanitarian</a:t>
            </a:r>
            <a:r>
              <a:rPr lang="en-US" altLang="en-US" sz="4000" dirty="0"/>
              <a:t> aid</a:t>
            </a:r>
          </a:p>
        </p:txBody>
      </p:sp>
      <p:sp>
        <p:nvSpPr>
          <p:cNvPr id="4" name="Rectangle 3"/>
          <p:cNvSpPr/>
          <p:nvPr/>
        </p:nvSpPr>
        <p:spPr>
          <a:xfrm>
            <a:off x="8150469" y="2641281"/>
            <a:ext cx="2532185" cy="2308324"/>
          </a:xfrm>
          <a:prstGeom prst="rect">
            <a:avLst/>
          </a:prstGeom>
        </p:spPr>
        <p:txBody>
          <a:bodyPr wrap="square">
            <a:spAutoFit/>
          </a:bodyPr>
          <a:lstStyle/>
          <a:p>
            <a:pPr>
              <a:spcBef>
                <a:spcPct val="0"/>
              </a:spcBef>
            </a:pPr>
            <a:r>
              <a:rPr lang="en-US" altLang="en-US" sz="3600" dirty="0"/>
              <a:t>Malawi</a:t>
            </a:r>
          </a:p>
          <a:p>
            <a:pPr>
              <a:spcBef>
                <a:spcPct val="0"/>
              </a:spcBef>
            </a:pPr>
            <a:r>
              <a:rPr lang="en-US" altLang="en-US" sz="3600" dirty="0"/>
              <a:t>Zambia</a:t>
            </a:r>
          </a:p>
          <a:p>
            <a:pPr>
              <a:spcBef>
                <a:spcPct val="0"/>
              </a:spcBef>
            </a:pPr>
            <a:r>
              <a:rPr lang="en-US" altLang="en-US" sz="3600" dirty="0"/>
              <a:t>Nigeria</a:t>
            </a:r>
          </a:p>
          <a:p>
            <a:pPr>
              <a:spcBef>
                <a:spcPct val="0"/>
              </a:spcBef>
            </a:pPr>
            <a:r>
              <a:rPr lang="en-US" altLang="en-US" sz="3600" dirty="0"/>
              <a:t>Ethiopia</a:t>
            </a:r>
          </a:p>
        </p:txBody>
      </p:sp>
    </p:spTree>
    <p:extLst>
      <p:ext uri="{BB962C8B-B14F-4D97-AF65-F5344CB8AC3E}">
        <p14:creationId xmlns:p14="http://schemas.microsoft.com/office/powerpoint/2010/main" val="2871978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96954" y="5917223"/>
            <a:ext cx="1257300" cy="870438"/>
          </a:xfrm>
          <a:prstGeom prst="rect">
            <a:avLst/>
          </a:prstGeom>
          <a:solidFill>
            <a:schemeClr val="bg1"/>
          </a:solidFill>
        </p:spPr>
        <p:txBody>
          <a:bodyPr wrap="square" rtlCol="0">
            <a:spAutoFit/>
          </a:bodyPr>
          <a:lstStyle/>
          <a:p>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856" b="9669"/>
          <a:stretch/>
        </p:blipFill>
        <p:spPr bwMode="auto">
          <a:xfrm>
            <a:off x="764930" y="1705707"/>
            <a:ext cx="10832123" cy="49940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3135922" y="352870"/>
            <a:ext cx="9056078" cy="769441"/>
          </a:xfrm>
          <a:prstGeom prst="rect">
            <a:avLst/>
          </a:prstGeom>
        </p:spPr>
        <p:txBody>
          <a:bodyPr wrap="square">
            <a:spAutoFit/>
          </a:bodyPr>
          <a:lstStyle/>
          <a:p>
            <a:pPr algn="ctr">
              <a:spcBef>
                <a:spcPct val="0"/>
              </a:spcBef>
            </a:pPr>
            <a:r>
              <a:rPr lang="en-US" altLang="en-US" sz="4400" dirty="0">
                <a:latin typeface="+mj-lt"/>
              </a:rPr>
              <a:t>Mobile Medical Clinic at Suzi</a:t>
            </a:r>
          </a:p>
        </p:txBody>
      </p:sp>
      <p:sp>
        <p:nvSpPr>
          <p:cNvPr id="5" name="Title 3"/>
          <p:cNvSpPr txBox="1">
            <a:spLocks/>
          </p:cNvSpPr>
          <p:nvPr/>
        </p:nvSpPr>
        <p:spPr>
          <a:xfrm>
            <a:off x="3938951" y="1127981"/>
            <a:ext cx="7420706" cy="484798"/>
          </a:xfrm>
          <a:prstGeom prst="rect">
            <a:avLst/>
          </a:prstGeom>
          <a:solidFill>
            <a:schemeClr val="bg1">
              <a:lumMod val="95000"/>
            </a:schemeClr>
          </a:solidFill>
          <a:ln w="38100">
            <a:solidFill>
              <a:srgbClr val="14B6C2"/>
            </a:solidFill>
          </a:ln>
          <a:effectLst>
            <a:outerShdw blurRad="107950" dist="12700" dir="5400000" algn="ctr">
              <a:srgbClr val="000000"/>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dirty="0"/>
              <a:t>Run by Central Africa Medical Missions</a:t>
            </a:r>
          </a:p>
        </p:txBody>
      </p:sp>
    </p:spTree>
    <p:extLst>
      <p:ext uri="{BB962C8B-B14F-4D97-AF65-F5344CB8AC3E}">
        <p14:creationId xmlns:p14="http://schemas.microsoft.com/office/powerpoint/2010/main" val="4021337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p:cNvPicPr>
          <p:nvPr/>
        </p:nvPicPr>
        <p:blipFill rotWithShape="1">
          <a:blip r:embed="rId2">
            <a:extLst>
              <a:ext uri="{28A0092B-C50C-407E-A947-70E740481C1C}">
                <a14:useLocalDpi xmlns:a14="http://schemas.microsoft.com/office/drawing/2010/main" val="0"/>
              </a:ext>
            </a:extLst>
          </a:blip>
          <a:srcRect t="11504" b="4227"/>
          <a:stretch/>
        </p:blipFill>
        <p:spPr bwMode="auto">
          <a:xfrm>
            <a:off x="20" y="10"/>
            <a:ext cx="12191980" cy="685799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0101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rotWithShape="1">
          <a:blip r:embed="rId2">
            <a:extLst>
              <a:ext uri="{28A0092B-C50C-407E-A947-70E740481C1C}">
                <a14:useLocalDpi xmlns:a14="http://schemas.microsoft.com/office/drawing/2010/main" val="0"/>
              </a:ext>
            </a:extLst>
          </a:blip>
          <a:srcRect l="21016" t="9122" r="1343" b="8579"/>
          <a:stretch/>
        </p:blipFill>
        <p:spPr bwMode="auto">
          <a:xfrm>
            <a:off x="278913" y="334107"/>
            <a:ext cx="4504102" cy="263769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p:cNvPicPr>
            <a:picLocks noChangeAspect="1"/>
          </p:cNvPicPr>
          <p:nvPr/>
        </p:nvPicPr>
        <p:blipFill rotWithShape="1">
          <a:blip r:embed="rId3">
            <a:extLst>
              <a:ext uri="{28A0092B-C50C-407E-A947-70E740481C1C}">
                <a14:useLocalDpi xmlns:a14="http://schemas.microsoft.com/office/drawing/2010/main" val="0"/>
              </a:ext>
            </a:extLst>
          </a:blip>
          <a:srcRect l="5547"/>
          <a:stretch/>
        </p:blipFill>
        <p:spPr bwMode="auto">
          <a:xfrm>
            <a:off x="5486397" y="2971799"/>
            <a:ext cx="6383218" cy="357953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7"/>
          <p:cNvPicPr>
            <a:picLocks noChangeAspect="1"/>
          </p:cNvPicPr>
          <p:nvPr/>
        </p:nvPicPr>
        <p:blipFill>
          <a:blip r:embed="rId4">
            <a:extLst>
              <a:ext uri="{28A0092B-C50C-407E-A947-70E740481C1C}">
                <a14:useLocalDpi xmlns:a14="http://schemas.microsoft.com/office/drawing/2010/main" val="0"/>
              </a:ext>
            </a:extLst>
          </a:blip>
          <a:srcRect l="7901" r="4793"/>
          <a:stretch>
            <a:fillRect/>
          </a:stretch>
        </p:blipFill>
        <p:spPr bwMode="auto">
          <a:xfrm>
            <a:off x="278914" y="3191608"/>
            <a:ext cx="4932732" cy="337142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4633546" y="725295"/>
            <a:ext cx="6984023" cy="769441"/>
          </a:xfrm>
          <a:prstGeom prst="rect">
            <a:avLst/>
          </a:prstGeom>
        </p:spPr>
        <p:txBody>
          <a:bodyPr wrap="square">
            <a:spAutoFit/>
          </a:bodyPr>
          <a:lstStyle/>
          <a:p>
            <a:pPr algn="ctr">
              <a:spcBef>
                <a:spcPct val="0"/>
              </a:spcBef>
            </a:pPr>
            <a:r>
              <a:rPr lang="en-US" altLang="en-US" sz="4400" dirty="0">
                <a:latin typeface="+mj-lt"/>
              </a:rPr>
              <a:t>Medical clinic </a:t>
            </a:r>
            <a:r>
              <a:rPr lang="en-US" altLang="en-US" sz="4400" dirty="0" err="1">
                <a:latin typeface="+mj-lt"/>
              </a:rPr>
              <a:t>Mwembezhi</a:t>
            </a:r>
            <a:endParaRPr lang="en-US" altLang="en-US" sz="4400" dirty="0">
              <a:latin typeface="+mj-lt"/>
            </a:endParaRPr>
          </a:p>
        </p:txBody>
      </p:sp>
      <p:sp>
        <p:nvSpPr>
          <p:cNvPr id="6" name="Title 3"/>
          <p:cNvSpPr txBox="1">
            <a:spLocks/>
          </p:cNvSpPr>
          <p:nvPr/>
        </p:nvSpPr>
        <p:spPr>
          <a:xfrm>
            <a:off x="5105402" y="1958158"/>
            <a:ext cx="6189779" cy="550218"/>
          </a:xfrm>
          <a:prstGeom prst="rect">
            <a:avLst/>
          </a:prstGeom>
          <a:solidFill>
            <a:schemeClr val="bg1">
              <a:lumMod val="95000"/>
            </a:schemeClr>
          </a:solidFill>
          <a:ln w="38100">
            <a:solidFill>
              <a:srgbClr val="14B6C2"/>
            </a:solidFill>
          </a:ln>
          <a:effectLst>
            <a:outerShdw blurRad="107950" dist="12700" dir="5400000" algn="ctr">
              <a:srgbClr val="000000"/>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t>Jackson and health workers</a:t>
            </a:r>
          </a:p>
        </p:txBody>
      </p:sp>
    </p:spTree>
    <p:extLst>
      <p:ext uri="{BB962C8B-B14F-4D97-AF65-F5344CB8AC3E}">
        <p14:creationId xmlns:p14="http://schemas.microsoft.com/office/powerpoint/2010/main" val="585383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0969" t="8544" r="10274"/>
          <a:stretch/>
        </p:blipFill>
        <p:spPr bwMode="auto">
          <a:xfrm>
            <a:off x="7473463" y="3628254"/>
            <a:ext cx="4446678" cy="304213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3"/>
          <p:cNvPicPr>
            <a:picLocks noChangeAspect="1"/>
          </p:cNvPicPr>
          <p:nvPr/>
        </p:nvPicPr>
        <p:blipFill rotWithShape="1">
          <a:blip r:embed="rId3">
            <a:extLst>
              <a:ext uri="{28A0092B-C50C-407E-A947-70E740481C1C}">
                <a14:useLocalDpi xmlns:a14="http://schemas.microsoft.com/office/drawing/2010/main" val="0"/>
              </a:ext>
            </a:extLst>
          </a:blip>
          <a:srcRect l="40906" t="6530" r="23827"/>
          <a:stretch/>
        </p:blipFill>
        <p:spPr bwMode="auto">
          <a:xfrm>
            <a:off x="298937" y="167425"/>
            <a:ext cx="3763109" cy="469298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5"/>
          <p:cNvPicPr>
            <a:picLocks noChangeAspect="1"/>
          </p:cNvPicPr>
          <p:nvPr/>
        </p:nvPicPr>
        <p:blipFill rotWithShape="1">
          <a:blip r:embed="rId4">
            <a:extLst>
              <a:ext uri="{28A0092B-C50C-407E-A947-70E740481C1C}">
                <a14:useLocalDpi xmlns:a14="http://schemas.microsoft.com/office/drawing/2010/main" val="0"/>
              </a:ext>
            </a:extLst>
          </a:blip>
          <a:srcRect b="5722"/>
          <a:stretch/>
        </p:blipFill>
        <p:spPr bwMode="auto">
          <a:xfrm>
            <a:off x="298937" y="3628255"/>
            <a:ext cx="7112975" cy="304213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3"/>
          <p:cNvSpPr txBox="1">
            <a:spLocks/>
          </p:cNvSpPr>
          <p:nvPr/>
        </p:nvSpPr>
        <p:spPr>
          <a:xfrm>
            <a:off x="4574933" y="1146697"/>
            <a:ext cx="6189779" cy="550218"/>
          </a:xfrm>
          <a:prstGeom prst="rect">
            <a:avLst/>
          </a:prstGeom>
          <a:solidFill>
            <a:schemeClr val="bg1">
              <a:lumMod val="95000"/>
            </a:schemeClr>
          </a:solidFill>
          <a:ln w="38100">
            <a:solidFill>
              <a:srgbClr val="14B6C2"/>
            </a:solidFill>
          </a:ln>
          <a:effectLst>
            <a:outerShdw blurRad="107950" dist="12700" dir="5400000" algn="ctr">
              <a:srgbClr val="000000"/>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a:t>Gertrude leads literacy classes</a:t>
            </a:r>
          </a:p>
        </p:txBody>
      </p:sp>
      <p:sp>
        <p:nvSpPr>
          <p:cNvPr id="7" name="Title 3"/>
          <p:cNvSpPr txBox="1">
            <a:spLocks/>
          </p:cNvSpPr>
          <p:nvPr/>
        </p:nvSpPr>
        <p:spPr>
          <a:xfrm>
            <a:off x="5618284" y="2159096"/>
            <a:ext cx="4103076" cy="982152"/>
          </a:xfrm>
          <a:prstGeom prst="rect">
            <a:avLst/>
          </a:prstGeom>
          <a:solidFill>
            <a:schemeClr val="bg1">
              <a:lumMod val="95000"/>
            </a:schemeClr>
          </a:solidFill>
          <a:ln w="38100">
            <a:solidFill>
              <a:srgbClr val="14B6C2"/>
            </a:solidFill>
          </a:ln>
          <a:effectLst>
            <a:outerShdw blurRad="107950" dist="12700" dir="5400000" algn="ctr">
              <a:srgbClr val="000000"/>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dirty="0" err="1"/>
              <a:t>Alisad</a:t>
            </a:r>
            <a:r>
              <a:rPr lang="en-US" altLang="en-US" sz="3200" dirty="0"/>
              <a:t> Bonda leads </a:t>
            </a:r>
            <a:br>
              <a:rPr lang="en-US" altLang="en-US" sz="3200" dirty="0"/>
            </a:br>
            <a:r>
              <a:rPr lang="en-US" altLang="en-US" sz="3200" dirty="0"/>
              <a:t>Charities Board</a:t>
            </a:r>
          </a:p>
        </p:txBody>
      </p:sp>
    </p:spTree>
    <p:extLst>
      <p:ext uri="{BB962C8B-B14F-4D97-AF65-F5344CB8AC3E}">
        <p14:creationId xmlns:p14="http://schemas.microsoft.com/office/powerpoint/2010/main" val="2133532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24932" y="545096"/>
            <a:ext cx="6801863" cy="769441"/>
          </a:xfrm>
          <a:prstGeom prst="rect">
            <a:avLst/>
          </a:prstGeom>
        </p:spPr>
        <p:txBody>
          <a:bodyPr wrap="none">
            <a:spAutoFit/>
          </a:bodyPr>
          <a:lstStyle/>
          <a:p>
            <a:pPr algn="ctr">
              <a:spcBef>
                <a:spcPct val="0"/>
              </a:spcBef>
            </a:pPr>
            <a:r>
              <a:rPr lang="en-US" altLang="en-US" sz="4400" dirty="0">
                <a:latin typeface="+mj-lt"/>
              </a:rPr>
              <a:t>Midwife childbirth classes</a:t>
            </a:r>
          </a:p>
        </p:txBody>
      </p:sp>
      <p:pic>
        <p:nvPicPr>
          <p:cNvPr id="3" name="Picture 2" descr="IMGA01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21" y="1771649"/>
            <a:ext cx="4909039" cy="490903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5474676" y="2047077"/>
            <a:ext cx="6096000" cy="1446550"/>
          </a:xfrm>
          <a:prstGeom prst="rect">
            <a:avLst/>
          </a:prstGeom>
        </p:spPr>
        <p:txBody>
          <a:bodyPr>
            <a:spAutoFit/>
          </a:bodyPr>
          <a:lstStyle/>
          <a:p>
            <a:pPr algn="ctr">
              <a:spcBef>
                <a:spcPct val="50000"/>
              </a:spcBef>
            </a:pPr>
            <a:r>
              <a:rPr lang="en-US" altLang="en-US" sz="2800" dirty="0"/>
              <a:t>In this country</a:t>
            </a:r>
            <a:br>
              <a:rPr lang="en-US" altLang="en-US" sz="2800" u="sng" dirty="0"/>
            </a:br>
            <a:r>
              <a:rPr lang="en-US" altLang="en-US" sz="3200" b="1" dirty="0"/>
              <a:t>1 in 58 </a:t>
            </a:r>
            <a:br>
              <a:rPr lang="en-US" altLang="en-US" sz="2800" dirty="0"/>
            </a:br>
            <a:r>
              <a:rPr lang="en-US" altLang="en-US" sz="2800" dirty="0"/>
              <a:t>women die in childbirth</a:t>
            </a:r>
          </a:p>
        </p:txBody>
      </p:sp>
      <p:sp>
        <p:nvSpPr>
          <p:cNvPr id="5" name="Rectangle 4"/>
          <p:cNvSpPr/>
          <p:nvPr/>
        </p:nvSpPr>
        <p:spPr>
          <a:xfrm>
            <a:off x="6599714" y="4120660"/>
            <a:ext cx="3845925" cy="1446550"/>
          </a:xfrm>
          <a:prstGeom prst="rect">
            <a:avLst/>
          </a:prstGeom>
        </p:spPr>
        <p:txBody>
          <a:bodyPr wrap="none">
            <a:spAutoFit/>
          </a:bodyPr>
          <a:lstStyle/>
          <a:p>
            <a:pPr algn="ctr">
              <a:spcBef>
                <a:spcPct val="50000"/>
              </a:spcBef>
            </a:pPr>
            <a:r>
              <a:rPr lang="en-US" altLang="en-US" sz="2800" dirty="0"/>
              <a:t>In America</a:t>
            </a:r>
            <a:br>
              <a:rPr lang="en-US" altLang="en-US" sz="2800" u="sng" dirty="0"/>
            </a:br>
            <a:r>
              <a:rPr lang="en-US" altLang="en-US" sz="3200" b="1" dirty="0"/>
              <a:t>1 in 4,800</a:t>
            </a:r>
            <a:br>
              <a:rPr lang="en-US" altLang="en-US" sz="2800" dirty="0"/>
            </a:br>
            <a:r>
              <a:rPr lang="en-US" altLang="en-US" sz="2800" dirty="0"/>
              <a:t>women die in childbirth</a:t>
            </a:r>
          </a:p>
        </p:txBody>
      </p:sp>
      <p:sp>
        <p:nvSpPr>
          <p:cNvPr id="6" name="Arrow: Right 5"/>
          <p:cNvSpPr/>
          <p:nvPr/>
        </p:nvSpPr>
        <p:spPr>
          <a:xfrm rot="10800000">
            <a:off x="5581256" y="2470638"/>
            <a:ext cx="1136066" cy="509039"/>
          </a:xfrm>
          <a:prstGeom prst="rightArrow">
            <a:avLst/>
          </a:prstGeom>
          <a:solidFill>
            <a:srgbClr val="14B6C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012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03244" y="659395"/>
            <a:ext cx="7715574" cy="707886"/>
          </a:xfrm>
          <a:prstGeom prst="rect">
            <a:avLst/>
          </a:prstGeom>
        </p:spPr>
        <p:txBody>
          <a:bodyPr wrap="none">
            <a:spAutoFit/>
          </a:bodyPr>
          <a:lstStyle/>
          <a:p>
            <a:pPr algn="ctr">
              <a:spcBef>
                <a:spcPct val="0"/>
              </a:spcBef>
            </a:pPr>
            <a:r>
              <a:rPr lang="en-US" altLang="en-US" sz="4000" dirty="0">
                <a:latin typeface="+mj-lt"/>
              </a:rPr>
              <a:t>Let the little children come to me!</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4089" b="11224"/>
          <a:stretch/>
        </p:blipFill>
        <p:spPr bwMode="auto">
          <a:xfrm>
            <a:off x="4360985" y="2050779"/>
            <a:ext cx="7518317" cy="449682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l="22159" t="7216" r="15878" b="10738"/>
          <a:stretch/>
        </p:blipFill>
        <p:spPr bwMode="auto">
          <a:xfrm>
            <a:off x="384399" y="3435129"/>
            <a:ext cx="3695234" cy="311247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254976" y="224176"/>
            <a:ext cx="3390477" cy="2228878"/>
          </a:xfrm>
          <a:prstGeom prst="rect">
            <a:avLst/>
          </a:prstGeom>
          <a:solidFill>
            <a:schemeClr val="bg1"/>
          </a:solidFill>
        </p:spPr>
        <p:txBody>
          <a:bodyPr wrap="square" rtlCol="0">
            <a:spAutoFit/>
          </a:bodyPr>
          <a:lstStyle/>
          <a:p>
            <a:endParaRPr lang="en-US" dirty="0"/>
          </a:p>
        </p:txBody>
      </p:sp>
      <p:pic>
        <p:nvPicPr>
          <p:cNvPr id="6" name="Picture 7"/>
          <p:cNvPicPr>
            <a:picLocks noChangeAspect="1"/>
          </p:cNvPicPr>
          <p:nvPr/>
        </p:nvPicPr>
        <p:blipFill rotWithShape="1">
          <a:blip r:embed="rId4">
            <a:extLst>
              <a:ext uri="{28A0092B-C50C-407E-A947-70E740481C1C}">
                <a14:useLocalDpi xmlns:a14="http://schemas.microsoft.com/office/drawing/2010/main" val="0"/>
              </a:ext>
            </a:extLst>
          </a:blip>
          <a:srcRect l="12459" t="6457" b="3113"/>
          <a:stretch/>
        </p:blipFill>
        <p:spPr bwMode="auto">
          <a:xfrm>
            <a:off x="-59077" y="224176"/>
            <a:ext cx="4420062" cy="3422643"/>
          </a:xfrm>
          <a:prstGeom prst="rect">
            <a:avLst/>
          </a:prstGeom>
          <a:noFill/>
          <a:ln>
            <a:noFill/>
          </a:ln>
          <a:effectLst>
            <a:outerShdw blurRad="107950" dist="12700" dir="5400000" algn="ctr">
              <a:srgbClr val="000000"/>
            </a:outerShdw>
            <a:softEdge rad="6350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9581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assets.nydailynews.com/polopoly_fs/1.1547188!/img/httpImage/image.jpg_gen/derivatives/article_970/183941887.jpg"/>
          <p:cNvPicPr>
            <a:picLocks noChangeAspect="1" noChangeArrowheads="1"/>
          </p:cNvPicPr>
          <p:nvPr/>
        </p:nvPicPr>
        <p:blipFill>
          <a:blip r:embed="rId2">
            <a:extLst>
              <a:ext uri="{28A0092B-C50C-407E-A947-70E740481C1C}">
                <a14:useLocalDpi xmlns:a14="http://schemas.microsoft.com/office/drawing/2010/main" val="0"/>
              </a:ext>
            </a:extLst>
          </a:blip>
          <a:srcRect r="11807"/>
          <a:stretch>
            <a:fillRect/>
          </a:stretch>
        </p:blipFill>
        <p:spPr bwMode="auto">
          <a:xfrm>
            <a:off x="0" y="0"/>
            <a:ext cx="12192000" cy="68580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8" descr="blackopacity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046785"/>
            <a:ext cx="12192000" cy="1811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403102" y="5413783"/>
            <a:ext cx="5830888" cy="1077218"/>
          </a:xfrm>
          <a:prstGeom prst="rect">
            <a:avLst/>
          </a:prstGeom>
          <a:noFill/>
        </p:spPr>
        <p:txBody>
          <a:bodyPr>
            <a:spAutoFit/>
          </a:bodyPr>
          <a:lstStyle/>
          <a:p>
            <a:pPr algn="ctr" defTabSz="457200" eaLnBrk="1" fontAlgn="auto" hangingPunct="1">
              <a:spcBef>
                <a:spcPts val="0"/>
              </a:spcBef>
              <a:spcAft>
                <a:spcPts val="0"/>
              </a:spcAft>
              <a:defRPr/>
            </a:pPr>
            <a:r>
              <a:rPr lang="en-US" sz="2800" dirty="0">
                <a:solidFill>
                  <a:prstClr val="white"/>
                </a:solidFill>
                <a:effectLst>
                  <a:outerShdw blurRad="50800" dist="38100" dir="2700000" algn="tl" rotWithShape="0">
                    <a:prstClr val="black">
                      <a:alpha val="40000"/>
                    </a:prstClr>
                  </a:outerShdw>
                </a:effectLst>
                <a:ea typeface="Arial" charset="0"/>
                <a:cs typeface="Arial" charset="0"/>
              </a:rPr>
              <a:t>HINDUISM HAS OVER</a:t>
            </a:r>
          </a:p>
          <a:p>
            <a:pPr algn="ctr" defTabSz="457200" eaLnBrk="1" fontAlgn="auto" hangingPunct="1">
              <a:spcBef>
                <a:spcPts val="0"/>
              </a:spcBef>
              <a:spcAft>
                <a:spcPts val="0"/>
              </a:spcAft>
              <a:defRPr/>
            </a:pPr>
            <a:r>
              <a:rPr lang="en-US" sz="3600" b="1" dirty="0">
                <a:solidFill>
                  <a:prstClr val="white"/>
                </a:solidFill>
                <a:effectLst>
                  <a:outerShdw blurRad="50800" dist="38100" dir="2700000" algn="tl" rotWithShape="0">
                    <a:prstClr val="black">
                      <a:alpha val="40000"/>
                    </a:prstClr>
                  </a:outerShdw>
                </a:effectLst>
                <a:ea typeface="Arial" charset="0"/>
                <a:cs typeface="Arial" charset="0"/>
              </a:rPr>
              <a:t>300 MILLION GODS</a:t>
            </a:r>
          </a:p>
        </p:txBody>
      </p:sp>
      <p:pic>
        <p:nvPicPr>
          <p:cNvPr id="6" name="Picture 8" descr="blackopacity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8346" y="712177"/>
            <a:ext cx="2766646" cy="2800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975840" y="712062"/>
            <a:ext cx="3068622" cy="2123658"/>
          </a:xfrm>
          <a:prstGeom prst="rect">
            <a:avLst/>
          </a:prstGeom>
        </p:spPr>
        <p:txBody>
          <a:bodyPr wrap="square">
            <a:spAutoFit/>
          </a:bodyPr>
          <a:lstStyle/>
          <a:p>
            <a:pPr algn="ctr">
              <a:spcBef>
                <a:spcPct val="0"/>
              </a:spcBef>
            </a:pPr>
            <a:r>
              <a:rPr lang="en-US" altLang="en-US" sz="4400" b="1" dirty="0">
                <a:solidFill>
                  <a:schemeClr val="bg1"/>
                </a:solidFill>
              </a:rPr>
              <a:t>Sharing </a:t>
            </a:r>
            <a:br>
              <a:rPr lang="en-US" altLang="en-US" sz="4400" b="1" dirty="0">
                <a:solidFill>
                  <a:schemeClr val="bg1"/>
                </a:solidFill>
              </a:rPr>
            </a:br>
            <a:r>
              <a:rPr lang="en-US" altLang="en-US" sz="4400" b="1" dirty="0">
                <a:solidFill>
                  <a:schemeClr val="bg1"/>
                </a:solidFill>
              </a:rPr>
              <a:t>the gospel in Nepal</a:t>
            </a:r>
          </a:p>
        </p:txBody>
      </p:sp>
    </p:spTree>
    <p:extLst>
      <p:ext uri="{BB962C8B-B14F-4D97-AF65-F5344CB8AC3E}">
        <p14:creationId xmlns:p14="http://schemas.microsoft.com/office/powerpoint/2010/main" val="783512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3043" y="633020"/>
            <a:ext cx="8254534" cy="707886"/>
          </a:xfrm>
          <a:prstGeom prst="rect">
            <a:avLst/>
          </a:prstGeom>
        </p:spPr>
        <p:txBody>
          <a:bodyPr wrap="none">
            <a:spAutoFit/>
          </a:bodyPr>
          <a:lstStyle/>
          <a:p>
            <a:pPr algn="ctr">
              <a:spcBef>
                <a:spcPct val="0"/>
              </a:spcBef>
            </a:pPr>
            <a:r>
              <a:rPr lang="en-US" altLang="en-US" sz="4000" dirty="0">
                <a:latin typeface="+mj-lt"/>
              </a:rPr>
              <a:t>Care for the body and soul in Nepal</a:t>
            </a:r>
          </a:p>
        </p:txBody>
      </p:sp>
      <p:pic>
        <p:nvPicPr>
          <p:cNvPr id="4" name="Picture 6"/>
          <p:cNvPicPr>
            <a:picLocks noChangeAspect="1"/>
          </p:cNvPicPr>
          <p:nvPr/>
        </p:nvPicPr>
        <p:blipFill rotWithShape="1">
          <a:blip r:embed="rId2">
            <a:extLst>
              <a:ext uri="{28A0092B-C50C-407E-A947-70E740481C1C}">
                <a14:useLocalDpi xmlns:a14="http://schemas.microsoft.com/office/drawing/2010/main" val="0"/>
              </a:ext>
            </a:extLst>
          </a:blip>
          <a:srcRect t="20873" r="3007" b="2830"/>
          <a:stretch/>
        </p:blipFill>
        <p:spPr bwMode="auto">
          <a:xfrm>
            <a:off x="131885" y="1644238"/>
            <a:ext cx="6198577" cy="385974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6358" t="12161" r="7287" b="11874"/>
          <a:stretch/>
        </p:blipFill>
        <p:spPr bwMode="auto">
          <a:xfrm>
            <a:off x="6110653" y="2690446"/>
            <a:ext cx="5952393" cy="398291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04542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hein\Downloads\13580034913_2fe65c2ac3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48" y="326781"/>
            <a:ext cx="4920230" cy="517720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7269" y="1902552"/>
            <a:ext cx="6400801" cy="471429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5712071" y="344588"/>
            <a:ext cx="6096000" cy="769441"/>
          </a:xfrm>
          <a:prstGeom prst="rect">
            <a:avLst/>
          </a:prstGeom>
        </p:spPr>
        <p:txBody>
          <a:bodyPr>
            <a:spAutoFit/>
          </a:bodyPr>
          <a:lstStyle/>
          <a:p>
            <a:pPr algn="ctr">
              <a:spcBef>
                <a:spcPct val="0"/>
              </a:spcBef>
            </a:pPr>
            <a:r>
              <a:rPr lang="en-US" altLang="en-US" sz="4400" dirty="0">
                <a:latin typeface="+mj-lt"/>
              </a:rPr>
              <a:t>India</a:t>
            </a:r>
          </a:p>
        </p:txBody>
      </p:sp>
      <p:sp>
        <p:nvSpPr>
          <p:cNvPr id="9" name="Title 3"/>
          <p:cNvSpPr txBox="1">
            <a:spLocks/>
          </p:cNvSpPr>
          <p:nvPr/>
        </p:nvSpPr>
        <p:spPr>
          <a:xfrm>
            <a:off x="5521571" y="1219535"/>
            <a:ext cx="6189779" cy="484798"/>
          </a:xfrm>
          <a:prstGeom prst="rect">
            <a:avLst/>
          </a:prstGeom>
          <a:solidFill>
            <a:schemeClr val="bg1">
              <a:lumMod val="95000"/>
            </a:schemeClr>
          </a:solidFill>
          <a:ln w="38100">
            <a:solidFill>
              <a:srgbClr val="14B6C2"/>
            </a:solidFill>
          </a:ln>
          <a:effectLst>
            <a:outerShdw blurRad="107950" dist="12700" dir="5400000" algn="ctr">
              <a:srgbClr val="000000"/>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dirty="0"/>
              <a:t>Pastors and their wives</a:t>
            </a:r>
          </a:p>
          <a:p>
            <a:pPr algn="ctr"/>
            <a:endParaRPr lang="en-US" altLang="en-US" sz="2800" dirty="0"/>
          </a:p>
        </p:txBody>
      </p:sp>
      <p:sp>
        <p:nvSpPr>
          <p:cNvPr id="11" name="Title 3"/>
          <p:cNvSpPr txBox="1">
            <a:spLocks/>
          </p:cNvSpPr>
          <p:nvPr/>
        </p:nvSpPr>
        <p:spPr>
          <a:xfrm>
            <a:off x="249649" y="5706207"/>
            <a:ext cx="4920230" cy="910643"/>
          </a:xfrm>
          <a:prstGeom prst="rect">
            <a:avLst/>
          </a:prstGeom>
          <a:solidFill>
            <a:schemeClr val="bg1">
              <a:lumMod val="95000"/>
            </a:schemeClr>
          </a:solidFill>
          <a:ln w="38100">
            <a:solidFill>
              <a:srgbClr val="14B6C2"/>
            </a:solidFill>
          </a:ln>
          <a:effectLst>
            <a:outerShdw blurRad="107950" dist="12700" dir="5400000" algn="ctr">
              <a:srgbClr val="000000"/>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dirty="0"/>
              <a:t>Medical equipment </a:t>
            </a:r>
          </a:p>
          <a:p>
            <a:pPr algn="ctr"/>
            <a:r>
              <a:rPr lang="en-US" altLang="en-US" sz="2800" dirty="0"/>
              <a:t>for hospitals</a:t>
            </a:r>
          </a:p>
          <a:p>
            <a:pPr algn="ctr"/>
            <a:endParaRPr lang="en-US" altLang="en-US" sz="2800" dirty="0"/>
          </a:p>
        </p:txBody>
      </p:sp>
    </p:spTree>
    <p:extLst>
      <p:ext uri="{BB962C8B-B14F-4D97-AF65-F5344CB8AC3E}">
        <p14:creationId xmlns:p14="http://schemas.microsoft.com/office/powerpoint/2010/main" val="3323915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2159" y="206866"/>
            <a:ext cx="6973541" cy="1325563"/>
          </a:xfrm>
        </p:spPr>
        <p:txBody>
          <a:bodyPr>
            <a:normAutofit/>
          </a:bodyPr>
          <a:lstStyle/>
          <a:p>
            <a:pPr algn="ctr"/>
            <a:r>
              <a:rPr lang="en-US" sz="4000" dirty="0"/>
              <a:t>Why is there evil and disaster </a:t>
            </a:r>
            <a:br>
              <a:rPr lang="en-US" sz="4000" dirty="0"/>
            </a:br>
            <a:r>
              <a:rPr lang="en-US" sz="4000" dirty="0"/>
              <a:t>in the world?</a:t>
            </a:r>
          </a:p>
        </p:txBody>
      </p:sp>
      <p:pic>
        <p:nvPicPr>
          <p:cNvPr id="6" name="Picture 4" descr="Creation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78" y="388635"/>
            <a:ext cx="3903364" cy="621438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0101" y="3958751"/>
            <a:ext cx="3886200" cy="28003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1732" y="1513092"/>
            <a:ext cx="3912155" cy="247203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0308" y="1504945"/>
            <a:ext cx="3737573" cy="254996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0308" y="3957091"/>
            <a:ext cx="3737573" cy="280201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706412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5793" y="263768"/>
            <a:ext cx="4414472" cy="635683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4991100" y="2874923"/>
            <a:ext cx="6096000" cy="1569660"/>
          </a:xfrm>
          <a:prstGeom prst="rect">
            <a:avLst/>
          </a:prstGeom>
        </p:spPr>
        <p:txBody>
          <a:bodyPr>
            <a:spAutoFit/>
          </a:bodyPr>
          <a:lstStyle/>
          <a:p>
            <a:pPr algn="ctr">
              <a:spcBef>
                <a:spcPct val="0"/>
              </a:spcBef>
            </a:pPr>
            <a:r>
              <a:rPr lang="en-US" altLang="en-US" sz="3200" dirty="0"/>
              <a:t>Reaching out through </a:t>
            </a:r>
            <a:br>
              <a:rPr lang="en-US" altLang="en-US" sz="3200" dirty="0"/>
            </a:br>
            <a:r>
              <a:rPr lang="en-US" altLang="en-US" sz="3200" dirty="0"/>
              <a:t>medical clinics</a:t>
            </a:r>
          </a:p>
          <a:p>
            <a:pPr algn="ctr">
              <a:spcBef>
                <a:spcPct val="0"/>
              </a:spcBef>
            </a:pPr>
            <a:r>
              <a:rPr lang="en-US" altLang="en-US" sz="3200" dirty="0"/>
              <a:t>and ESL</a:t>
            </a:r>
            <a:endParaRPr lang="en-US" altLang="en-US" sz="4400" dirty="0">
              <a:solidFill>
                <a:srgbClr val="FFFF00"/>
              </a:solidFill>
            </a:endParaRPr>
          </a:p>
        </p:txBody>
      </p:sp>
      <p:sp>
        <p:nvSpPr>
          <p:cNvPr id="4" name="Rectangle 3"/>
          <p:cNvSpPr/>
          <p:nvPr/>
        </p:nvSpPr>
        <p:spPr>
          <a:xfrm>
            <a:off x="6785391" y="597850"/>
            <a:ext cx="2507418" cy="769441"/>
          </a:xfrm>
          <a:prstGeom prst="rect">
            <a:avLst/>
          </a:prstGeom>
        </p:spPr>
        <p:txBody>
          <a:bodyPr wrap="none">
            <a:spAutoFit/>
          </a:bodyPr>
          <a:lstStyle/>
          <a:p>
            <a:pPr algn="ctr">
              <a:spcBef>
                <a:spcPct val="0"/>
              </a:spcBef>
            </a:pPr>
            <a:r>
              <a:rPr lang="en-US" altLang="en-US" sz="4400" dirty="0">
                <a:latin typeface="+mj-lt"/>
              </a:rPr>
              <a:t>Thailand </a:t>
            </a:r>
          </a:p>
        </p:txBody>
      </p:sp>
    </p:spTree>
    <p:extLst>
      <p:ext uri="{BB962C8B-B14F-4D97-AF65-F5344CB8AC3E}">
        <p14:creationId xmlns:p14="http://schemas.microsoft.com/office/powerpoint/2010/main" val="3868602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extLst>
              <a:ext uri="{28A0092B-C50C-407E-A947-70E740481C1C}">
                <a14:useLocalDpi xmlns:a14="http://schemas.microsoft.com/office/drawing/2010/main" val="0"/>
              </a:ext>
            </a:extLst>
          </a:blip>
          <a:srcRect b="2266"/>
          <a:stretch/>
        </p:blipFill>
        <p:spPr bwMode="auto">
          <a:xfrm>
            <a:off x="325312" y="3429001"/>
            <a:ext cx="5117124" cy="320039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310" y="234217"/>
            <a:ext cx="5117124" cy="314202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5442436" y="527513"/>
            <a:ext cx="6229991" cy="707886"/>
          </a:xfrm>
          <a:prstGeom prst="rect">
            <a:avLst/>
          </a:prstGeom>
        </p:spPr>
        <p:txBody>
          <a:bodyPr wrap="none">
            <a:spAutoFit/>
          </a:bodyPr>
          <a:lstStyle/>
          <a:p>
            <a:pPr algn="ctr">
              <a:spcBef>
                <a:spcPct val="0"/>
              </a:spcBef>
            </a:pPr>
            <a:r>
              <a:rPr lang="en-US" altLang="en-US" sz="4000" dirty="0">
                <a:latin typeface="+mj-lt"/>
              </a:rPr>
              <a:t>Care for the body and soul</a:t>
            </a:r>
          </a:p>
        </p:txBody>
      </p:sp>
      <p:sp>
        <p:nvSpPr>
          <p:cNvPr id="6" name="TextBox 5"/>
          <p:cNvSpPr txBox="1"/>
          <p:nvPr/>
        </p:nvSpPr>
        <p:spPr>
          <a:xfrm>
            <a:off x="10078673" y="5758961"/>
            <a:ext cx="1720603" cy="870438"/>
          </a:xfrm>
          <a:prstGeom prst="rect">
            <a:avLst/>
          </a:prstGeom>
          <a:solidFill>
            <a:schemeClr val="bg1"/>
          </a:solidFill>
        </p:spPr>
        <p:txBody>
          <a:bodyPr wrap="square" rtlCol="0">
            <a:spAutoFit/>
          </a:bodyPr>
          <a:lstStyle/>
          <a:p>
            <a:endParaRPr lang="en-US"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30832" t="7780" r="14375"/>
          <a:stretch/>
        </p:blipFill>
        <p:spPr bwMode="auto">
          <a:xfrm>
            <a:off x="6081957" y="1547447"/>
            <a:ext cx="4617671" cy="518100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25485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078673" y="5758961"/>
            <a:ext cx="1720603" cy="870438"/>
          </a:xfrm>
          <a:prstGeom prst="rect">
            <a:avLst/>
          </a:prstGeom>
          <a:solidFill>
            <a:schemeClr val="bg1"/>
          </a:solidFill>
        </p:spPr>
        <p:txBody>
          <a:bodyPr wrap="square" rtlCol="0">
            <a:spAutoFit/>
          </a:bodyPr>
          <a:lstStyle/>
          <a:p>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4517" b="1"/>
          <a:stretch/>
        </p:blipFill>
        <p:spPr bwMode="auto">
          <a:xfrm>
            <a:off x="905611" y="1603844"/>
            <a:ext cx="10389440" cy="51435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4579326" y="206130"/>
            <a:ext cx="6096000" cy="1323439"/>
          </a:xfrm>
          <a:prstGeom prst="rect">
            <a:avLst/>
          </a:prstGeom>
        </p:spPr>
        <p:txBody>
          <a:bodyPr>
            <a:spAutoFit/>
          </a:bodyPr>
          <a:lstStyle/>
          <a:p>
            <a:pPr algn="ctr">
              <a:spcBef>
                <a:spcPct val="0"/>
              </a:spcBef>
            </a:pPr>
            <a:r>
              <a:rPr lang="en-US" altLang="en-US" sz="4000" dirty="0">
                <a:latin typeface="+mj-lt"/>
              </a:rPr>
              <a:t>Opening doors to share the gospel</a:t>
            </a:r>
          </a:p>
        </p:txBody>
      </p:sp>
      <p:sp>
        <p:nvSpPr>
          <p:cNvPr id="8" name="Title 3"/>
          <p:cNvSpPr txBox="1">
            <a:spLocks/>
          </p:cNvSpPr>
          <p:nvPr/>
        </p:nvSpPr>
        <p:spPr>
          <a:xfrm>
            <a:off x="2064662" y="6131881"/>
            <a:ext cx="8150469" cy="497518"/>
          </a:xfrm>
          <a:prstGeom prst="rect">
            <a:avLst/>
          </a:prstGeom>
          <a:solidFill>
            <a:schemeClr val="bg1">
              <a:lumMod val="95000"/>
            </a:schemeClr>
          </a:solidFill>
          <a:ln w="38100">
            <a:solidFill>
              <a:srgbClr val="14B6C2"/>
            </a:solidFill>
          </a:ln>
          <a:effectLst>
            <a:outerShdw blurRad="107950" dist="12700" dir="5400000" algn="ctr">
              <a:srgbClr val="000000"/>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t>Welcoming legal African immigrants to Las Vegas</a:t>
            </a:r>
          </a:p>
        </p:txBody>
      </p:sp>
    </p:spTree>
    <p:extLst>
      <p:ext uri="{BB962C8B-B14F-4D97-AF65-F5344CB8AC3E}">
        <p14:creationId xmlns:p14="http://schemas.microsoft.com/office/powerpoint/2010/main" val="374664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blackopacity3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7999" y="1506163"/>
            <a:ext cx="6277708" cy="2435958"/>
          </a:xfrm>
          <a:prstGeom prst="rect">
            <a:avLst/>
          </a:prstGeom>
          <a:noFill/>
          <a:ln>
            <a:noFill/>
          </a:ln>
          <a:effectLst>
            <a:softEdge rad="6350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3047999" y="2208617"/>
            <a:ext cx="6096000" cy="1031051"/>
          </a:xfrm>
          <a:prstGeom prst="rect">
            <a:avLst/>
          </a:prstGeom>
        </p:spPr>
        <p:txBody>
          <a:bodyPr>
            <a:spAutoFit/>
          </a:bodyPr>
          <a:lstStyle/>
          <a:p>
            <a:pPr>
              <a:spcBef>
                <a:spcPct val="0"/>
              </a:spcBef>
            </a:pPr>
            <a:r>
              <a:rPr lang="en-US" altLang="en-US" sz="1100" b="1" dirty="0">
                <a:solidFill>
                  <a:schemeClr val="bg1"/>
                </a:solidFill>
                <a:latin typeface="Verdana" panose="020B0604030504040204" pitchFamily="34" charset="0"/>
              </a:rPr>
              <a:t>          </a:t>
            </a:r>
          </a:p>
          <a:p>
            <a:pPr algn="ctr">
              <a:spcBef>
                <a:spcPct val="0"/>
              </a:spcBef>
            </a:pPr>
            <a:r>
              <a:rPr lang="en-US" altLang="en-US" sz="3200" dirty="0" err="1">
                <a:solidFill>
                  <a:schemeClr val="bg1"/>
                </a:solidFill>
              </a:rPr>
              <a:t>wels.net</a:t>
            </a:r>
            <a:r>
              <a:rPr lang="en-US" altLang="en-US" sz="3200" dirty="0">
                <a:solidFill>
                  <a:schemeClr val="bg1"/>
                </a:solidFill>
              </a:rPr>
              <a:t>/relief</a:t>
            </a:r>
          </a:p>
          <a:p>
            <a:pPr>
              <a:spcBef>
                <a:spcPct val="0"/>
              </a:spcBef>
            </a:pPr>
            <a:endParaRPr lang="en-US" altLang="en-US" b="1" dirty="0">
              <a:solidFill>
                <a:schemeClr val="bg1"/>
              </a:solidFill>
              <a:latin typeface="Verdana" panose="020B0604030504040204" pitchFamily="34" charset="0"/>
            </a:endParaRPr>
          </a:p>
        </p:txBody>
      </p:sp>
      <p:sp>
        <p:nvSpPr>
          <p:cNvPr id="3" name="Rectangle 2"/>
          <p:cNvSpPr/>
          <p:nvPr/>
        </p:nvSpPr>
        <p:spPr>
          <a:xfrm>
            <a:off x="779190" y="1175169"/>
            <a:ext cx="10633617" cy="707886"/>
          </a:xfrm>
          <a:prstGeom prst="rect">
            <a:avLst/>
          </a:prstGeom>
        </p:spPr>
        <p:txBody>
          <a:bodyPr wrap="none">
            <a:spAutoFit/>
          </a:bodyPr>
          <a:lstStyle/>
          <a:p>
            <a:pPr algn="ctr">
              <a:spcBef>
                <a:spcPct val="0"/>
              </a:spcBef>
            </a:pPr>
            <a:r>
              <a:rPr lang="en-US" altLang="en-US" sz="4000" b="1" dirty="0">
                <a:solidFill>
                  <a:schemeClr val="bg1"/>
                </a:solidFill>
                <a:latin typeface="+mj-lt"/>
              </a:rPr>
              <a:t>WELS CHRISTIAN AID &amp; RELIEF UPDATES</a:t>
            </a:r>
          </a:p>
        </p:txBody>
      </p:sp>
      <p:sp>
        <p:nvSpPr>
          <p:cNvPr id="4" name="Rectangle 3"/>
          <p:cNvSpPr/>
          <p:nvPr/>
        </p:nvSpPr>
        <p:spPr>
          <a:xfrm>
            <a:off x="779191" y="3890792"/>
            <a:ext cx="6623934" cy="2246769"/>
          </a:xfrm>
          <a:prstGeom prst="rect">
            <a:avLst/>
          </a:prstGeom>
        </p:spPr>
        <p:txBody>
          <a:bodyPr wrap="square">
            <a:spAutoFit/>
          </a:bodyPr>
          <a:lstStyle/>
          <a:p>
            <a:pPr>
              <a:spcBef>
                <a:spcPct val="0"/>
              </a:spcBef>
            </a:pPr>
            <a:r>
              <a:rPr lang="en-US" altLang="en-US" sz="2800" dirty="0">
                <a:solidFill>
                  <a:schemeClr val="bg1"/>
                </a:solidFill>
              </a:rPr>
              <a:t>“Lifeline” videos</a:t>
            </a:r>
          </a:p>
          <a:p>
            <a:pPr>
              <a:spcBef>
                <a:spcPct val="0"/>
              </a:spcBef>
            </a:pPr>
            <a:endParaRPr lang="en-US" altLang="en-US" sz="2800" dirty="0">
              <a:solidFill>
                <a:schemeClr val="bg1"/>
              </a:solidFill>
            </a:endParaRPr>
          </a:p>
          <a:p>
            <a:pPr>
              <a:spcBef>
                <a:spcPct val="0"/>
              </a:spcBef>
            </a:pPr>
            <a:r>
              <a:rPr lang="en-US" altLang="en-US" sz="2800" dirty="0">
                <a:solidFill>
                  <a:schemeClr val="bg1"/>
                </a:solidFill>
              </a:rPr>
              <a:t>Facebook – WELS Christian Aid &amp; Relief</a:t>
            </a:r>
          </a:p>
          <a:p>
            <a:pPr>
              <a:spcBef>
                <a:spcPct val="0"/>
              </a:spcBef>
            </a:pPr>
            <a:endParaRPr lang="en-US" altLang="en-US" sz="2800" dirty="0">
              <a:solidFill>
                <a:schemeClr val="bg1"/>
              </a:solidFill>
            </a:endParaRPr>
          </a:p>
          <a:p>
            <a:pPr>
              <a:spcBef>
                <a:spcPct val="0"/>
              </a:spcBef>
            </a:pPr>
            <a:r>
              <a:rPr lang="en-US" altLang="en-US" sz="2800" dirty="0">
                <a:solidFill>
                  <a:schemeClr val="bg1"/>
                </a:solidFill>
              </a:rPr>
              <a:t>Contact us for presentations or DVDs</a:t>
            </a:r>
            <a:endParaRPr lang="en-US" sz="2800" dirty="0">
              <a:solidFill>
                <a:schemeClr val="bg1"/>
              </a:solidFill>
            </a:endParaRPr>
          </a:p>
        </p:txBody>
      </p:sp>
    </p:spTree>
    <p:extLst>
      <p:ext uri="{BB962C8B-B14F-4D97-AF65-F5344CB8AC3E}">
        <p14:creationId xmlns:p14="http://schemas.microsoft.com/office/powerpoint/2010/main" val="1420393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p:cNvPicPr>
          <p:nvPr/>
        </p:nvPicPr>
        <p:blipFill rotWithShape="1">
          <a:blip r:embed="rId3">
            <a:extLst>
              <a:ext uri="{28A0092B-C50C-407E-A947-70E740481C1C}">
                <a14:useLocalDpi xmlns:a14="http://schemas.microsoft.com/office/drawing/2010/main" val="0"/>
              </a:ext>
            </a:extLst>
          </a:blip>
          <a:srcRect t="16291" r="62987"/>
          <a:stretch/>
        </p:blipFill>
        <p:spPr bwMode="auto">
          <a:xfrm>
            <a:off x="0" y="79130"/>
            <a:ext cx="3947746" cy="6778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4"/>
          <p:cNvSpPr txBox="1">
            <a:spLocks/>
          </p:cNvSpPr>
          <p:nvPr/>
        </p:nvSpPr>
        <p:spPr>
          <a:xfrm>
            <a:off x="3827585" y="2293205"/>
            <a:ext cx="7901354" cy="255294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a:spcBef>
                <a:spcPct val="0"/>
              </a:spcBef>
              <a:buFont typeface="Arial"/>
              <a:buNone/>
            </a:pPr>
            <a:r>
              <a:rPr lang="en-US" altLang="en-US" sz="3600" b="1" dirty="0"/>
              <a:t>Be imitators of God, therefore, as dearly loved children and live a life of love, just as Christ loved us and gave himself up for us.</a:t>
            </a:r>
          </a:p>
          <a:p>
            <a:pPr>
              <a:spcBef>
                <a:spcPct val="0"/>
              </a:spcBef>
              <a:buFont typeface="Arial"/>
              <a:buNone/>
            </a:pPr>
            <a:endParaRPr lang="en-US" altLang="en-US" sz="3600" b="1" dirty="0"/>
          </a:p>
          <a:p>
            <a:pPr>
              <a:spcBef>
                <a:spcPct val="0"/>
              </a:spcBef>
              <a:buFont typeface="Arial"/>
              <a:buNone/>
            </a:pPr>
            <a:r>
              <a:rPr lang="en-US" altLang="en-US" sz="3600" dirty="0"/>
              <a:t>Ephesians 5:1,2</a:t>
            </a:r>
          </a:p>
          <a:p>
            <a:pPr marL="0" indent="0">
              <a:buNone/>
            </a:pPr>
            <a:endParaRPr lang="en-US" dirty="0"/>
          </a:p>
        </p:txBody>
      </p:sp>
    </p:spTree>
    <p:extLst>
      <p:ext uri="{BB962C8B-B14F-4D97-AF65-F5344CB8AC3E}">
        <p14:creationId xmlns:p14="http://schemas.microsoft.com/office/powerpoint/2010/main" val="2859103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1767254"/>
            <a:ext cx="10515600" cy="4615961"/>
          </a:xfrm>
        </p:spPr>
        <p:txBody>
          <a:bodyPr>
            <a:noAutofit/>
          </a:bodyPr>
          <a:lstStyle/>
          <a:p>
            <a:pPr>
              <a:lnSpc>
                <a:spcPct val="120000"/>
              </a:lnSpc>
              <a:spcBef>
                <a:spcPct val="0"/>
              </a:spcBef>
              <a:buNone/>
              <a:defRPr/>
            </a:pPr>
            <a:endParaRPr lang="en-US" altLang="en-US" dirty="0">
              <a:cs typeface="Arial" charset="0"/>
            </a:endParaRPr>
          </a:p>
          <a:p>
            <a:pPr>
              <a:lnSpc>
                <a:spcPct val="120000"/>
              </a:lnSpc>
              <a:spcBef>
                <a:spcPct val="0"/>
              </a:spcBef>
              <a:buFont typeface="Wingdings" pitchFamily="2" charset="2"/>
              <a:buChar char="Ø"/>
              <a:defRPr/>
            </a:pPr>
            <a:r>
              <a:rPr lang="en-US" altLang="en-US" dirty="0">
                <a:cs typeface="Arial" charset="0"/>
              </a:rPr>
              <a:t> </a:t>
            </a:r>
            <a:r>
              <a:rPr lang="en-US" altLang="en-US" b="1" dirty="0">
                <a:cs typeface="Arial" charset="0"/>
              </a:rPr>
              <a:t>Relief work</a:t>
            </a:r>
          </a:p>
          <a:p>
            <a:pPr marL="457200" indent="-457200">
              <a:lnSpc>
                <a:spcPct val="120000"/>
              </a:lnSpc>
              <a:spcBef>
                <a:spcPct val="0"/>
              </a:spcBef>
              <a:defRPr/>
            </a:pPr>
            <a:r>
              <a:rPr lang="en-US" altLang="en-US" dirty="0">
                <a:cs typeface="Arial" charset="0"/>
              </a:rPr>
              <a:t>Responding to natural disasters</a:t>
            </a:r>
          </a:p>
          <a:p>
            <a:pPr marL="457200" indent="-457200">
              <a:lnSpc>
                <a:spcPct val="120000"/>
              </a:lnSpc>
              <a:spcBef>
                <a:spcPct val="0"/>
              </a:spcBef>
              <a:defRPr/>
            </a:pPr>
            <a:r>
              <a:rPr lang="en-US" altLang="en-US" dirty="0">
                <a:cs typeface="Arial" charset="0"/>
              </a:rPr>
              <a:t>Assisting with medical and financial hardships</a:t>
            </a:r>
          </a:p>
          <a:p>
            <a:pPr>
              <a:lnSpc>
                <a:spcPct val="120000"/>
              </a:lnSpc>
              <a:spcBef>
                <a:spcPct val="0"/>
              </a:spcBef>
              <a:buNone/>
              <a:defRPr/>
            </a:pPr>
            <a:endParaRPr lang="en-US" altLang="en-US" dirty="0">
              <a:cs typeface="Arial" charset="0"/>
            </a:endParaRPr>
          </a:p>
          <a:p>
            <a:pPr>
              <a:lnSpc>
                <a:spcPct val="120000"/>
              </a:lnSpc>
              <a:spcBef>
                <a:spcPct val="0"/>
              </a:spcBef>
              <a:buFont typeface="Wingdings" pitchFamily="2" charset="2"/>
              <a:buChar char="Ø"/>
              <a:defRPr/>
            </a:pPr>
            <a:r>
              <a:rPr lang="en-US" altLang="en-US" dirty="0">
                <a:cs typeface="Arial" charset="0"/>
              </a:rPr>
              <a:t> </a:t>
            </a:r>
            <a:r>
              <a:rPr lang="en-US" altLang="en-US" b="1" dirty="0">
                <a:cs typeface="Arial" charset="0"/>
              </a:rPr>
              <a:t>Humanitarian aid </a:t>
            </a:r>
          </a:p>
          <a:p>
            <a:pPr marL="457200" indent="-457200">
              <a:lnSpc>
                <a:spcPct val="120000"/>
              </a:lnSpc>
              <a:spcBef>
                <a:spcPct val="0"/>
              </a:spcBef>
              <a:defRPr/>
            </a:pPr>
            <a:r>
              <a:rPr lang="en-US" altLang="en-US" dirty="0">
                <a:cs typeface="Arial" charset="0"/>
              </a:rPr>
              <a:t>Ongoing assistance that serve as bridges for our missions to proclaim the gospel</a:t>
            </a:r>
          </a:p>
          <a:p>
            <a:pPr marL="0" indent="0">
              <a:buNone/>
            </a:pPr>
            <a:endParaRPr lang="en-US" dirty="0"/>
          </a:p>
        </p:txBody>
      </p:sp>
    </p:spTree>
    <p:extLst>
      <p:ext uri="{BB962C8B-B14F-4D97-AF65-F5344CB8AC3E}">
        <p14:creationId xmlns:p14="http://schemas.microsoft.com/office/powerpoint/2010/main" val="1007384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Thanks</a:t>
            </a:r>
          </a:p>
        </p:txBody>
      </p:sp>
      <p:sp>
        <p:nvSpPr>
          <p:cNvPr id="5" name="Content Placeholder 4"/>
          <p:cNvSpPr>
            <a:spLocks noGrp="1"/>
          </p:cNvSpPr>
          <p:nvPr>
            <p:ph idx="1"/>
          </p:nvPr>
        </p:nvSpPr>
        <p:spPr>
          <a:xfrm>
            <a:off x="838200" y="2134084"/>
            <a:ext cx="10515600" cy="4351338"/>
          </a:xfrm>
        </p:spPr>
        <p:txBody>
          <a:bodyPr/>
          <a:lstStyle/>
          <a:p>
            <a:pPr marL="0" indent="0">
              <a:buNone/>
            </a:pPr>
            <a:r>
              <a:rPr lang="en-US" altLang="en-US" dirty="0"/>
              <a:t>WELS Christian Aid and Relief is funded entirely by special gifts from WELS members</a:t>
            </a:r>
          </a:p>
          <a:p>
            <a:pPr marL="0" indent="0">
              <a:buNone/>
            </a:pPr>
            <a:endParaRPr lang="en-US" dirty="0"/>
          </a:p>
        </p:txBody>
      </p:sp>
      <p:pic>
        <p:nvPicPr>
          <p:cNvPr id="6" name="Picture 5" descr="Image result for thank y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736" y="3576561"/>
            <a:ext cx="6787661" cy="286807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834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Goals</a:t>
            </a:r>
          </a:p>
        </p:txBody>
      </p:sp>
      <p:sp>
        <p:nvSpPr>
          <p:cNvPr id="5" name="Content Placeholder 4"/>
          <p:cNvSpPr>
            <a:spLocks noGrp="1"/>
          </p:cNvSpPr>
          <p:nvPr>
            <p:ph idx="1"/>
          </p:nvPr>
        </p:nvSpPr>
        <p:spPr>
          <a:xfrm>
            <a:off x="838200" y="1825625"/>
            <a:ext cx="10515600" cy="4540006"/>
          </a:xfrm>
        </p:spPr>
        <p:txBody>
          <a:bodyPr>
            <a:normAutofit/>
          </a:bodyPr>
          <a:lstStyle/>
          <a:p>
            <a:pPr>
              <a:spcBef>
                <a:spcPct val="0"/>
              </a:spcBef>
            </a:pPr>
            <a:r>
              <a:rPr lang="en-US" altLang="en-US" b="1" dirty="0"/>
              <a:t> Reflect </a:t>
            </a:r>
            <a:r>
              <a:rPr lang="en-US" altLang="en-US" dirty="0"/>
              <a:t>Christ’s compassion to needy people in U.S. and around the world</a:t>
            </a:r>
            <a:br>
              <a:rPr lang="en-US" altLang="en-US" dirty="0"/>
            </a:br>
            <a:endParaRPr lang="en-US" altLang="en-US" dirty="0"/>
          </a:p>
          <a:p>
            <a:pPr>
              <a:spcBef>
                <a:spcPct val="0"/>
              </a:spcBef>
            </a:pPr>
            <a:r>
              <a:rPr lang="en-US" altLang="en-US" dirty="0"/>
              <a:t> </a:t>
            </a:r>
            <a:r>
              <a:rPr lang="en-US" altLang="en-US" b="1" dirty="0"/>
              <a:t>Assess</a:t>
            </a:r>
            <a:r>
              <a:rPr lang="en-US" altLang="en-US" dirty="0"/>
              <a:t> needs and opportunities</a:t>
            </a:r>
            <a:br>
              <a:rPr lang="en-US" altLang="en-US" dirty="0"/>
            </a:br>
            <a:endParaRPr lang="en-US" altLang="en-US" sz="2800" dirty="0"/>
          </a:p>
          <a:p>
            <a:pPr>
              <a:spcBef>
                <a:spcPct val="0"/>
              </a:spcBef>
            </a:pPr>
            <a:r>
              <a:rPr lang="en-US" altLang="en-US" dirty="0"/>
              <a:t> </a:t>
            </a:r>
            <a:r>
              <a:rPr lang="en-US" altLang="en-US" b="1" dirty="0"/>
              <a:t>Personalize</a:t>
            </a:r>
            <a:r>
              <a:rPr lang="en-US" altLang="en-US" dirty="0"/>
              <a:t> our relief efforts working through our churches and missions</a:t>
            </a:r>
            <a:br>
              <a:rPr lang="en-US" altLang="en-US" dirty="0"/>
            </a:br>
            <a:endParaRPr lang="en-US" altLang="en-US" dirty="0"/>
          </a:p>
          <a:p>
            <a:pPr>
              <a:spcBef>
                <a:spcPct val="0"/>
              </a:spcBef>
            </a:pPr>
            <a:r>
              <a:rPr lang="en-US" altLang="en-US" dirty="0"/>
              <a:t> </a:t>
            </a:r>
            <a:r>
              <a:rPr lang="en-US" altLang="en-US" b="1" dirty="0"/>
              <a:t>Build bridges</a:t>
            </a:r>
            <a:r>
              <a:rPr lang="en-US" altLang="en-US" dirty="0"/>
              <a:t> to proclaim the gospel</a:t>
            </a:r>
            <a:br>
              <a:rPr lang="en-US" altLang="en-US" dirty="0"/>
            </a:br>
            <a:endParaRPr lang="en-US" altLang="en-US" dirty="0"/>
          </a:p>
          <a:p>
            <a:pPr>
              <a:spcBef>
                <a:spcPct val="0"/>
              </a:spcBef>
            </a:pPr>
            <a:r>
              <a:rPr lang="en-US" altLang="en-US" dirty="0"/>
              <a:t> Use </a:t>
            </a:r>
            <a:r>
              <a:rPr lang="en-US" altLang="en-US" b="1" dirty="0"/>
              <a:t>volunteers</a:t>
            </a:r>
            <a:r>
              <a:rPr lang="en-US" altLang="en-US" dirty="0"/>
              <a:t> when appropriate</a:t>
            </a:r>
          </a:p>
          <a:p>
            <a:pPr marL="0" indent="0">
              <a:buNone/>
            </a:pPr>
            <a:endParaRPr lang="en-US" dirty="0"/>
          </a:p>
        </p:txBody>
      </p:sp>
    </p:spTree>
    <p:extLst>
      <p:ext uri="{BB962C8B-B14F-4D97-AF65-F5344CB8AC3E}">
        <p14:creationId xmlns:p14="http://schemas.microsoft.com/office/powerpoint/2010/main" val="1694884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rotWithShape="1">
          <a:blip r:embed="rId2">
            <a:extLst>
              <a:ext uri="{28A0092B-C50C-407E-A947-70E740481C1C}">
                <a14:useLocalDpi xmlns:a14="http://schemas.microsoft.com/office/drawing/2010/main" val="0"/>
              </a:ext>
            </a:extLst>
          </a:blip>
          <a:srcRect b="13768"/>
          <a:stretch/>
        </p:blipFill>
        <p:spPr bwMode="auto">
          <a:xfrm>
            <a:off x="430821" y="1795097"/>
            <a:ext cx="11386039" cy="488705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3"/>
          <p:cNvSpPr txBox="1">
            <a:spLocks/>
          </p:cNvSpPr>
          <p:nvPr/>
        </p:nvSpPr>
        <p:spPr>
          <a:xfrm>
            <a:off x="3402622" y="393829"/>
            <a:ext cx="8414238" cy="8745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Disaster</a:t>
            </a:r>
            <a:r>
              <a:rPr lang="en-US" sz="4000" dirty="0"/>
              <a:t> relief</a:t>
            </a:r>
            <a:endParaRPr lang="en-US" sz="2800" dirty="0"/>
          </a:p>
        </p:txBody>
      </p:sp>
      <p:sp>
        <p:nvSpPr>
          <p:cNvPr id="4" name="Title 3"/>
          <p:cNvSpPr txBox="1">
            <a:spLocks/>
          </p:cNvSpPr>
          <p:nvPr/>
        </p:nvSpPr>
        <p:spPr>
          <a:xfrm>
            <a:off x="3587261" y="1132993"/>
            <a:ext cx="8247183" cy="484798"/>
          </a:xfrm>
          <a:prstGeom prst="rect">
            <a:avLst/>
          </a:prstGeom>
          <a:solidFill>
            <a:schemeClr val="bg1">
              <a:lumMod val="95000"/>
            </a:schemeClr>
          </a:solidFill>
          <a:ln w="38100">
            <a:solidFill>
              <a:srgbClr val="14B6C2"/>
            </a:solidFill>
          </a:ln>
          <a:effectLst>
            <a:outerShdw blurRad="107950" dist="12700" dir="5400000" algn="ctr">
              <a:srgbClr val="000000"/>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Tornadoes, floods, hurricanes, earthquakes, fires</a:t>
            </a:r>
          </a:p>
        </p:txBody>
      </p:sp>
    </p:spTree>
    <p:extLst>
      <p:ext uri="{BB962C8B-B14F-4D97-AF65-F5344CB8AC3E}">
        <p14:creationId xmlns:p14="http://schemas.microsoft.com/office/powerpoint/2010/main" val="3377547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3402622" y="393829"/>
            <a:ext cx="8414238" cy="8745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t>Flood relief in </a:t>
            </a:r>
            <a:r>
              <a:rPr lang="en-US" altLang="en-US" dirty="0"/>
              <a:t>Baton</a:t>
            </a:r>
            <a:r>
              <a:rPr lang="en-US" altLang="en-US" sz="4000" dirty="0"/>
              <a:t> Rouge, La.</a:t>
            </a:r>
          </a:p>
        </p:txBody>
      </p:sp>
      <p:sp>
        <p:nvSpPr>
          <p:cNvPr id="4" name="Title 3"/>
          <p:cNvSpPr txBox="1">
            <a:spLocks/>
          </p:cNvSpPr>
          <p:nvPr/>
        </p:nvSpPr>
        <p:spPr>
          <a:xfrm>
            <a:off x="3921367" y="1115409"/>
            <a:ext cx="7420706" cy="484798"/>
          </a:xfrm>
          <a:prstGeom prst="rect">
            <a:avLst/>
          </a:prstGeom>
          <a:solidFill>
            <a:schemeClr val="bg1">
              <a:lumMod val="95000"/>
            </a:schemeClr>
          </a:solidFill>
          <a:ln w="38100">
            <a:solidFill>
              <a:srgbClr val="14B6C2"/>
            </a:solidFill>
          </a:ln>
          <a:effectLst>
            <a:outerShdw blurRad="107950" dist="12700" dir="5400000" algn="ctr">
              <a:srgbClr val="000000"/>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dirty="0"/>
              <a:t>Volunteers brought in to help rebuild 8 homes</a:t>
            </a:r>
          </a:p>
        </p:txBody>
      </p:sp>
      <p:pic>
        <p:nvPicPr>
          <p:cNvPr id="5" name="Picture 3"/>
          <p:cNvPicPr>
            <a:picLocks noChangeAspect="1"/>
          </p:cNvPicPr>
          <p:nvPr/>
        </p:nvPicPr>
        <p:blipFill rotWithShape="1">
          <a:blip r:embed="rId2">
            <a:extLst>
              <a:ext uri="{28A0092B-C50C-407E-A947-70E740481C1C}">
                <a14:useLocalDpi xmlns:a14="http://schemas.microsoft.com/office/drawing/2010/main" val="0"/>
              </a:ext>
            </a:extLst>
          </a:blip>
          <a:srcRect l="3669" r="27460"/>
          <a:stretch/>
        </p:blipFill>
        <p:spPr bwMode="auto">
          <a:xfrm>
            <a:off x="140675" y="1894741"/>
            <a:ext cx="5776546" cy="471707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p:cNvPicPr>
            <a:picLocks noChangeAspect="1"/>
          </p:cNvPicPr>
          <p:nvPr/>
        </p:nvPicPr>
        <p:blipFill>
          <a:blip r:embed="rId3">
            <a:extLst>
              <a:ext uri="{28A0092B-C50C-407E-A947-70E740481C1C}">
                <a14:useLocalDpi xmlns:a14="http://schemas.microsoft.com/office/drawing/2010/main" val="0"/>
              </a:ext>
            </a:extLst>
          </a:blip>
          <a:srcRect l="11424" r="20482"/>
          <a:stretch>
            <a:fillRect/>
          </a:stretch>
        </p:blipFill>
        <p:spPr bwMode="auto">
          <a:xfrm>
            <a:off x="6054102" y="1894741"/>
            <a:ext cx="5996072" cy="471707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83027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934AEA414FAF4496BFA504F29260E4" ma:contentTypeVersion="0" ma:contentTypeDescription="Create a new document." ma:contentTypeScope="" ma:versionID="e30edb57d3c9307b3f96e2cc6dc6302f">
  <xsd:schema xmlns:xsd="http://www.w3.org/2001/XMLSchema" xmlns:xs="http://www.w3.org/2001/XMLSchema" xmlns:p="http://schemas.microsoft.com/office/2006/metadata/properties" targetNamespace="http://schemas.microsoft.com/office/2006/metadata/properties" ma:root="true" ma:fieldsID="27b4a4f76bea50102067bc7ec8c6d4d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E1C163-4EC1-4E21-AE7A-ABAEEC723CDA}">
  <ds:schemaRefs>
    <ds:schemaRef ds:uri="http://schemas.microsoft.com/sharepoint/v3/contenttype/forms"/>
  </ds:schemaRefs>
</ds:datastoreItem>
</file>

<file path=customXml/itemProps2.xml><?xml version="1.0" encoding="utf-8"?>
<ds:datastoreItem xmlns:ds="http://schemas.openxmlformats.org/officeDocument/2006/customXml" ds:itemID="{4E1E058D-BFF6-4BD1-B658-334CD70B7616}">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A5C050D3-E635-4DD1-988B-108B888386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408</TotalTime>
  <Words>1178</Words>
  <Application>Microsoft Office PowerPoint</Application>
  <PresentationFormat>Widescreen</PresentationFormat>
  <Paragraphs>164</Paragraphs>
  <Slides>33</Slides>
  <Notes>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33</vt:i4>
      </vt:variant>
    </vt:vector>
  </HeadingPairs>
  <TitlesOfParts>
    <vt:vector size="40" baseType="lpstr">
      <vt:lpstr>Arial</vt:lpstr>
      <vt:lpstr>Calibri</vt:lpstr>
      <vt:lpstr>Verdana</vt:lpstr>
      <vt:lpstr>Wingdings</vt:lpstr>
      <vt:lpstr>Office Theme</vt:lpstr>
      <vt:lpstr>Custom Design</vt:lpstr>
      <vt:lpstr>1_Custom Design</vt:lpstr>
      <vt:lpstr>64th Biennial Convention of the</vt:lpstr>
      <vt:lpstr>PowerPoint Presentation</vt:lpstr>
      <vt:lpstr>Why is there evil and disaster  in the world?</vt:lpstr>
      <vt:lpstr>PowerPoint Presentation</vt:lpstr>
      <vt:lpstr>PowerPoint Presentation</vt:lpstr>
      <vt:lpstr>Thanks</vt:lpstr>
      <vt:lpstr>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Sarah Proeber</cp:lastModifiedBy>
  <cp:revision>45</cp:revision>
  <cp:lastPrinted>2017-07-25T01:33:45Z</cp:lastPrinted>
  <dcterms:created xsi:type="dcterms:W3CDTF">2017-03-09T20:59:43Z</dcterms:created>
  <dcterms:modified xsi:type="dcterms:W3CDTF">2017-07-25T01:33:57Z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0x01010024934AEA414FAF4496BFA504F29260E4</vt:lpwstr>
  </property>
</Properties>
</file>