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64" r:id="rId6"/>
  </p:sldMasterIdLst>
  <p:notesMasterIdLst>
    <p:notesMasterId r:id="rId18"/>
  </p:notesMasterIdLst>
  <p:sldIdLst>
    <p:sldId id="256" r:id="rId7"/>
    <p:sldId id="257" r:id="rId8"/>
    <p:sldId id="258" r:id="rId9"/>
    <p:sldId id="264" r:id="rId10"/>
    <p:sldId id="260" r:id="rId11"/>
    <p:sldId id="262" r:id="rId12"/>
    <p:sldId id="265" r:id="rId13"/>
    <p:sldId id="261" r:id="rId14"/>
    <p:sldId id="263" r:id="rId15"/>
    <p:sldId id="266"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15"/>
  </p:normalViewPr>
  <p:slideViewPr>
    <p:cSldViewPr snapToGrid="0" snapToObjects="1">
      <p:cViewPr varScale="1">
        <p:scale>
          <a:sx n="70" d="100"/>
          <a:sy n="70" d="100"/>
        </p:scale>
        <p:origin x="74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7/24/2017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325057F-F58E-7844-8D4A-F8B1231BF12B}"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25057F-F58E-7844-8D4A-F8B1231BF12B}"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325057F-F58E-7844-8D4A-F8B1231BF12B}"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157858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5057F-F58E-7844-8D4A-F8B1231BF12B}"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202EB-5555-F54B-A7DA-CE5E75C2BACA}"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www.wels.net/cwcompcalc"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
        <p:nvSpPr>
          <p:cNvPr id="5" name="Title 1"/>
          <p:cNvSpPr>
            <a:spLocks noGrp="1"/>
          </p:cNvSpPr>
          <p:nvPr>
            <p:ph type="ctrTitle"/>
          </p:nvPr>
        </p:nvSpPr>
        <p:spPr>
          <a:xfrm>
            <a:off x="1385455" y="4899748"/>
            <a:ext cx="9144000" cy="625768"/>
          </a:xfrm>
        </p:spPr>
        <p:txBody>
          <a:bodyPr>
            <a:noAutofit/>
          </a:bodyPr>
          <a:lstStyle/>
          <a:p>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6" name="Subtitle 2"/>
          <p:cNvSpPr>
            <a:spLocks noGrp="1"/>
          </p:cNvSpPr>
          <p:nvPr>
            <p:ph type="subTitle" idx="1"/>
          </p:nvPr>
        </p:nvSpPr>
        <p:spPr>
          <a:xfrm>
            <a:off x="1126836" y="5504732"/>
            <a:ext cx="10021455" cy="563562"/>
          </a:xfrm>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spTree>
    <p:extLst>
      <p:ext uri="{BB962C8B-B14F-4D97-AF65-F5344CB8AC3E}">
        <p14:creationId xmlns:p14="http://schemas.microsoft.com/office/powerpoint/2010/main" val="41409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43091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39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2043474" y="2575820"/>
            <a:ext cx="8105051" cy="85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COMPENSATION REVIEW COMMITTEE (CRC)</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33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The CRC’s task</a:t>
            </a:r>
          </a:p>
        </p:txBody>
      </p:sp>
      <p:sp>
        <p:nvSpPr>
          <p:cNvPr id="5" name="Content Placeholder 4"/>
          <p:cNvSpPr>
            <a:spLocks noGrp="1"/>
          </p:cNvSpPr>
          <p:nvPr>
            <p:ph idx="1"/>
          </p:nvPr>
        </p:nvSpPr>
        <p:spPr/>
        <p:txBody>
          <a:bodyPr/>
          <a:lstStyle/>
          <a:p>
            <a:r>
              <a:rPr lang="en-US" dirty="0"/>
              <a:t>The 2015 convention directed the CRC to review and revise the compensation guidelines approved by 2001 convention.</a:t>
            </a:r>
          </a:p>
          <a:p>
            <a:r>
              <a:rPr lang="en-US" dirty="0"/>
              <a:t>The CRC began its work with a study of Scripture:</a:t>
            </a:r>
          </a:p>
          <a:p>
            <a:pPr lvl="1"/>
            <a:r>
              <a:rPr lang="en-US" dirty="0"/>
              <a:t>The worker deserves his wages (Luke 10)</a:t>
            </a:r>
          </a:p>
          <a:p>
            <a:pPr lvl="1"/>
            <a:r>
              <a:rPr lang="en-US" dirty="0"/>
              <a:t>Those who preach the gospel should receive their living from the gospel (1 Corinthians 9)</a:t>
            </a:r>
          </a:p>
          <a:p>
            <a:pPr lvl="1"/>
            <a:r>
              <a:rPr lang="en-US" dirty="0"/>
              <a:t>Those who receive instruction in the Word must share all good things with their instructor (Galatians 6)</a:t>
            </a:r>
          </a:p>
          <a:p>
            <a:pPr lvl="1"/>
            <a:r>
              <a:rPr lang="en-US" dirty="0"/>
              <a:t>The elders who direct the affairs of the church well are worthy of double honor, especially those whose work is preaching and teaching (1 Timothy 5)</a:t>
            </a:r>
          </a:p>
        </p:txBody>
      </p:sp>
    </p:spTree>
    <p:extLst>
      <p:ext uri="{BB962C8B-B14F-4D97-AF65-F5344CB8AC3E}">
        <p14:creationId xmlns:p14="http://schemas.microsoft.com/office/powerpoint/2010/main" val="100738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The CRC’s task</a:t>
            </a:r>
          </a:p>
        </p:txBody>
      </p:sp>
      <p:sp>
        <p:nvSpPr>
          <p:cNvPr id="5" name="Content Placeholder 4"/>
          <p:cNvSpPr>
            <a:spLocks noGrp="1"/>
          </p:cNvSpPr>
          <p:nvPr>
            <p:ph idx="1"/>
          </p:nvPr>
        </p:nvSpPr>
        <p:spPr/>
        <p:txBody>
          <a:bodyPr>
            <a:normAutofit/>
          </a:bodyPr>
          <a:lstStyle/>
          <a:p>
            <a:r>
              <a:rPr lang="en-US" dirty="0"/>
              <a:t>The CRC’s prayer is that calling bodies will approach the matter of called worker compensation </a:t>
            </a:r>
            <a:r>
              <a:rPr lang="en-US" b="1" i="1" dirty="0"/>
              <a:t>prayerfully, carefully, </a:t>
            </a:r>
            <a:r>
              <a:rPr lang="en-US" dirty="0"/>
              <a:t>and</a:t>
            </a:r>
            <a:r>
              <a:rPr lang="en-US" b="1" i="1" dirty="0"/>
              <a:t> thoughtfully. </a:t>
            </a:r>
          </a:p>
          <a:p>
            <a:r>
              <a:rPr lang="en-US" dirty="0"/>
              <a:t>The CRC established the following prioritized goals:</a:t>
            </a:r>
          </a:p>
          <a:p>
            <a:pPr lvl="1"/>
            <a:r>
              <a:rPr lang="en-US" dirty="0"/>
              <a:t>Double honor for those serving in public ministry</a:t>
            </a:r>
          </a:p>
          <a:p>
            <a:pPr lvl="1"/>
            <a:r>
              <a:rPr lang="en-US" dirty="0"/>
              <a:t>Allow workers to devote themselves to ministry</a:t>
            </a:r>
          </a:p>
          <a:p>
            <a:pPr lvl="1"/>
            <a:r>
              <a:rPr lang="en-US" dirty="0"/>
              <a:t>Equity in compensation</a:t>
            </a:r>
          </a:p>
          <a:p>
            <a:pPr lvl="1"/>
            <a:r>
              <a:rPr lang="en-US" dirty="0"/>
              <a:t>Emphasis on duties and responsibilities (not just experience)</a:t>
            </a:r>
          </a:p>
          <a:p>
            <a:pPr lvl="1"/>
            <a:r>
              <a:rPr lang="en-US" dirty="0"/>
              <a:t>Easy to use</a:t>
            </a:r>
          </a:p>
          <a:p>
            <a:pPr lvl="1"/>
            <a:r>
              <a:rPr lang="en-US" dirty="0"/>
              <a:t>Relatively cost-neutral for the work we do together</a:t>
            </a:r>
          </a:p>
        </p:txBody>
      </p:sp>
    </p:spTree>
    <p:extLst>
      <p:ext uri="{BB962C8B-B14F-4D97-AF65-F5344CB8AC3E}">
        <p14:creationId xmlns:p14="http://schemas.microsoft.com/office/powerpoint/2010/main" val="1482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The CRC’s task</a:t>
            </a:r>
          </a:p>
        </p:txBody>
      </p:sp>
      <p:sp>
        <p:nvSpPr>
          <p:cNvPr id="5" name="Content Placeholder 4"/>
          <p:cNvSpPr>
            <a:spLocks noGrp="1"/>
          </p:cNvSpPr>
          <p:nvPr>
            <p:ph idx="1"/>
          </p:nvPr>
        </p:nvSpPr>
        <p:spPr/>
        <p:txBody>
          <a:bodyPr/>
          <a:lstStyle/>
          <a:p>
            <a:r>
              <a:rPr lang="en-US" dirty="0"/>
              <a:t>The CRC started with an “extreme makeover” mindset.</a:t>
            </a:r>
          </a:p>
          <a:p>
            <a:r>
              <a:rPr lang="en-US" dirty="0"/>
              <a:t>The CRC ultimately arrived at a “minor modification” and “assist with application/implementation” approach.</a:t>
            </a:r>
          </a:p>
          <a:p>
            <a:r>
              <a:rPr lang="en-US" dirty="0"/>
              <a:t>The proposed guidelines are primarily a repackaging of what is currently in place. </a:t>
            </a:r>
          </a:p>
          <a:p>
            <a:r>
              <a:rPr lang="en-US" dirty="0"/>
              <a:t>The differences between the proposed guidelines and the current guidelines fall into three categories:</a:t>
            </a:r>
          </a:p>
          <a:p>
            <a:pPr lvl="1"/>
            <a:r>
              <a:rPr lang="en-US" dirty="0"/>
              <a:t>Clarifications</a:t>
            </a:r>
          </a:p>
          <a:p>
            <a:pPr lvl="1"/>
            <a:r>
              <a:rPr lang="en-US" dirty="0"/>
              <a:t>Increased specificity</a:t>
            </a:r>
          </a:p>
          <a:p>
            <a:pPr lvl="1"/>
            <a:r>
              <a:rPr lang="en-US" dirty="0"/>
              <a:t>Changes</a:t>
            </a:r>
          </a:p>
        </p:txBody>
      </p:sp>
    </p:spTree>
    <p:extLst>
      <p:ext uri="{BB962C8B-B14F-4D97-AF65-F5344CB8AC3E}">
        <p14:creationId xmlns:p14="http://schemas.microsoft.com/office/powerpoint/2010/main" val="12737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Changes recommended</a:t>
            </a:r>
          </a:p>
        </p:txBody>
      </p:sp>
      <p:sp>
        <p:nvSpPr>
          <p:cNvPr id="5" name="Content Placeholder 4"/>
          <p:cNvSpPr>
            <a:spLocks noGrp="1"/>
          </p:cNvSpPr>
          <p:nvPr>
            <p:ph idx="1"/>
          </p:nvPr>
        </p:nvSpPr>
        <p:spPr/>
        <p:txBody>
          <a:bodyPr/>
          <a:lstStyle/>
          <a:p>
            <a:pPr marL="514350" indent="-514350">
              <a:buFont typeface="+mj-lt"/>
              <a:buAutoNum type="arabicPeriod"/>
            </a:pPr>
            <a:r>
              <a:rPr lang="en-US" dirty="0"/>
              <a:t>Include early childhood ministry directors and teachers in the list of ministry positions for which salary recommendations are given. </a:t>
            </a:r>
          </a:p>
          <a:p>
            <a:pPr marL="514350" indent="-514350">
              <a:buFont typeface="+mj-lt"/>
              <a:buAutoNum type="arabicPeriod"/>
            </a:pPr>
            <a:r>
              <a:rPr lang="en-US" dirty="0"/>
              <a:t>Add two columns to the salary matrix (to the left of column A in the current matrix). </a:t>
            </a:r>
          </a:p>
          <a:p>
            <a:pPr marL="514350" indent="-514350">
              <a:buFont typeface="+mj-lt"/>
              <a:buAutoNum type="arabicPeriod"/>
            </a:pPr>
            <a:r>
              <a:rPr lang="en-US" dirty="0"/>
              <a:t>Increase the salary range suggested for most ministry positions from three columns to four.</a:t>
            </a:r>
          </a:p>
          <a:p>
            <a:pPr marL="514350" indent="-514350">
              <a:buFont typeface="+mj-lt"/>
              <a:buAutoNum type="arabicPeriod"/>
            </a:pPr>
            <a:r>
              <a:rPr lang="en-US" dirty="0"/>
              <a:t>Set the range of salary columns for the principal position the same as that of pastors and missionaries. </a:t>
            </a:r>
          </a:p>
        </p:txBody>
      </p:sp>
    </p:spTree>
    <p:extLst>
      <p:ext uri="{BB962C8B-B14F-4D97-AF65-F5344CB8AC3E}">
        <p14:creationId xmlns:p14="http://schemas.microsoft.com/office/powerpoint/2010/main" val="16948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Compensation calculator</a:t>
            </a:r>
          </a:p>
        </p:txBody>
      </p:sp>
      <p:sp>
        <p:nvSpPr>
          <p:cNvPr id="5" name="Content Placeholder 4"/>
          <p:cNvSpPr>
            <a:spLocks noGrp="1"/>
          </p:cNvSpPr>
          <p:nvPr>
            <p:ph idx="1"/>
          </p:nvPr>
        </p:nvSpPr>
        <p:spPr/>
        <p:txBody>
          <a:bodyPr/>
          <a:lstStyle/>
          <a:p>
            <a:r>
              <a:rPr lang="en-US" dirty="0"/>
              <a:t>The CRC, with the assistance of WELS CTO Martin Spriggs, has produced a Called Worker Compensation Calculator that</a:t>
            </a:r>
          </a:p>
          <a:p>
            <a:pPr lvl="1"/>
            <a:r>
              <a:rPr lang="en-US" dirty="0"/>
              <a:t>encourages a prayerful, careful, and thoughtful approach to compensation;</a:t>
            </a:r>
          </a:p>
          <a:p>
            <a:pPr lvl="1"/>
            <a:r>
              <a:rPr lang="en-US" dirty="0"/>
              <a:t>reflects the compensation guidelines; </a:t>
            </a:r>
          </a:p>
          <a:p>
            <a:pPr lvl="1"/>
            <a:r>
              <a:rPr lang="en-US" dirty="0"/>
              <a:t>assists in application/implementation of the guidelines;</a:t>
            </a:r>
          </a:p>
          <a:p>
            <a:pPr lvl="1"/>
            <a:r>
              <a:rPr lang="en-US" dirty="0"/>
              <a:t>includes instructional videos, both in regard to compensation issues and to use of the tool itself; </a:t>
            </a:r>
          </a:p>
          <a:p>
            <a:pPr lvl="1"/>
            <a:r>
              <a:rPr lang="en-US" dirty="0"/>
              <a:t>will be housed online, accessible to all without a password;</a:t>
            </a:r>
          </a:p>
          <a:p>
            <a:pPr lvl="1"/>
            <a:r>
              <a:rPr lang="en-US" dirty="0"/>
              <a:t>will be updated to reflect changes in the salary matrix, etc.; </a:t>
            </a:r>
          </a:p>
          <a:p>
            <a:pPr lvl="1"/>
            <a:r>
              <a:rPr lang="en-US" dirty="0"/>
              <a:t>will be periodically revised on the basis of suggestions.</a:t>
            </a:r>
          </a:p>
        </p:txBody>
      </p:sp>
    </p:spTree>
    <p:extLst>
      <p:ext uri="{BB962C8B-B14F-4D97-AF65-F5344CB8AC3E}">
        <p14:creationId xmlns:p14="http://schemas.microsoft.com/office/powerpoint/2010/main" val="26394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Demonstration </a:t>
            </a:r>
          </a:p>
        </p:txBody>
      </p:sp>
      <p:sp>
        <p:nvSpPr>
          <p:cNvPr id="5" name="Content Placeholder 4"/>
          <p:cNvSpPr>
            <a:spLocks noGrp="1"/>
          </p:cNvSpPr>
          <p:nvPr>
            <p:ph idx="1"/>
          </p:nvPr>
        </p:nvSpPr>
        <p:spPr/>
        <p:txBody>
          <a:bodyPr/>
          <a:lstStyle/>
          <a:p>
            <a:r>
              <a:rPr lang="en-US" dirty="0"/>
              <a:t>The Called Worker Compensation Tool can be accessed at </a:t>
            </a:r>
            <a:r>
              <a:rPr lang="en-US" dirty="0">
                <a:hlinkClick r:id="rId2"/>
              </a:rPr>
              <a:t>wels.net/cwcompcalc</a:t>
            </a:r>
            <a:r>
              <a:rPr lang="en-US" dirty="0"/>
              <a:t>. </a:t>
            </a:r>
            <a:endParaRPr lang="en-US" b="1" i="1" dirty="0"/>
          </a:p>
          <a:p>
            <a:endParaRPr lang="en-US" dirty="0"/>
          </a:p>
        </p:txBody>
      </p:sp>
    </p:spTree>
    <p:extLst>
      <p:ext uri="{BB962C8B-B14F-4D97-AF65-F5344CB8AC3E}">
        <p14:creationId xmlns:p14="http://schemas.microsoft.com/office/powerpoint/2010/main" val="34183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Looking ahead</a:t>
            </a:r>
          </a:p>
        </p:txBody>
      </p:sp>
      <p:sp>
        <p:nvSpPr>
          <p:cNvPr id="5" name="Content Placeholder 4"/>
          <p:cNvSpPr>
            <a:spLocks noGrp="1"/>
          </p:cNvSpPr>
          <p:nvPr>
            <p:ph idx="1"/>
          </p:nvPr>
        </p:nvSpPr>
        <p:spPr/>
        <p:txBody>
          <a:bodyPr/>
          <a:lstStyle/>
          <a:p>
            <a:r>
              <a:rPr lang="en-US" dirty="0"/>
              <a:t>On an annual basis, the CRC, through the Human Resources office, intends to provide calling bodies scriptural encouragement and information regarding compensation matters.</a:t>
            </a:r>
          </a:p>
          <a:p>
            <a:r>
              <a:rPr lang="en-US" dirty="0"/>
              <a:t>The CRC plans to assist district presidents and circuit pastors in their work of guiding calling bodies in showing double honor to the servants of Christ who labor in their name.</a:t>
            </a:r>
          </a:p>
        </p:txBody>
      </p:sp>
    </p:spTree>
    <p:extLst>
      <p:ext uri="{BB962C8B-B14F-4D97-AF65-F5344CB8AC3E}">
        <p14:creationId xmlns:p14="http://schemas.microsoft.com/office/powerpoint/2010/main" val="170641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34AEA414FAF4496BFA504F29260E4" ma:contentTypeVersion="0" ma:contentTypeDescription="Create a new document." ma:contentTypeScope="" ma:versionID="e30edb57d3c9307b3f96e2cc6dc6302f">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E058D-BFF6-4BD1-B658-334CD70B761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5C050D3-E635-4DD1-988B-108B88838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8E1C163-4EC1-4E21-AE7A-ABAEEC723C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1298</TotalTime>
  <Words>524</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Calibri</vt:lpstr>
      <vt:lpstr>Office Theme</vt:lpstr>
      <vt:lpstr>Custom Design</vt:lpstr>
      <vt:lpstr>1_Custom Design</vt:lpstr>
      <vt:lpstr>64th Biennial Convention of the</vt:lpstr>
      <vt:lpstr>PowerPoint Presentation</vt:lpstr>
      <vt:lpstr>The CRC’s task</vt:lpstr>
      <vt:lpstr>The CRC’s task</vt:lpstr>
      <vt:lpstr>The CRC’s task</vt:lpstr>
      <vt:lpstr>Changes recommended</vt:lpstr>
      <vt:lpstr>Compensation calculator</vt:lpstr>
      <vt:lpstr>Demonstration </vt:lpstr>
      <vt:lpstr>Looking ahead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Sarah Proeber</cp:lastModifiedBy>
  <cp:revision>30</cp:revision>
  <dcterms:created xsi:type="dcterms:W3CDTF">2017-03-09T20:59:43Z</dcterms:created>
  <dcterms:modified xsi:type="dcterms:W3CDTF">2017-07-25T01:45:51Z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0x01010024934AEA414FAF4496BFA504F29260E4</vt:lpwstr>
  </property>
</Properties>
</file>